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charts/chart4.xml" ContentType="application/vnd.openxmlformats-officedocument.drawingml.char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25" r:id="rId2"/>
    <p:sldMasterId id="2147483827" r:id="rId3"/>
    <p:sldMasterId id="2147483829" r:id="rId4"/>
    <p:sldMasterId id="2147483831" r:id="rId5"/>
    <p:sldMasterId id="2147483833" r:id="rId6"/>
    <p:sldMasterId id="2147484361" r:id="rId7"/>
  </p:sldMasterIdLst>
  <p:notesMasterIdLst>
    <p:notesMasterId r:id="rId24"/>
  </p:notesMasterIdLst>
  <p:handoutMasterIdLst>
    <p:handoutMasterId r:id="rId25"/>
  </p:handoutMasterIdLst>
  <p:sldIdLst>
    <p:sldId id="314" r:id="rId8"/>
    <p:sldId id="257" r:id="rId9"/>
    <p:sldId id="305" r:id="rId10"/>
    <p:sldId id="306" r:id="rId11"/>
    <p:sldId id="304" r:id="rId12"/>
    <p:sldId id="307" r:id="rId13"/>
    <p:sldId id="291" r:id="rId14"/>
    <p:sldId id="292" r:id="rId15"/>
    <p:sldId id="294" r:id="rId16"/>
    <p:sldId id="296" r:id="rId17"/>
    <p:sldId id="310" r:id="rId18"/>
    <p:sldId id="312" r:id="rId19"/>
    <p:sldId id="311" r:id="rId20"/>
    <p:sldId id="300" r:id="rId21"/>
    <p:sldId id="309" r:id="rId22"/>
    <p:sldId id="302" r:id="rId23"/>
  </p:sldIdLst>
  <p:sldSz cx="9144000" cy="6858000" type="screen4x3"/>
  <p:notesSz cx="6759575" cy="98679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FA06"/>
    <a:srgbClr val="FFFFCC"/>
    <a:srgbClr val="F9F907"/>
    <a:srgbClr val="9999FF"/>
    <a:srgbClr val="CC0000"/>
    <a:srgbClr val="0033CC"/>
    <a:srgbClr val="CCFF99"/>
    <a:srgbClr val="990033"/>
    <a:srgbClr val="FF0000"/>
    <a:srgbClr val="DDDDD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393" autoAdjust="0"/>
  </p:normalViewPr>
  <p:slideViewPr>
    <p:cSldViewPr>
      <p:cViewPr varScale="1">
        <p:scale>
          <a:sx n="107" d="100"/>
          <a:sy n="107" d="100"/>
        </p:scale>
        <p:origin x="-165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9.2463084909757479E-2"/>
          <c:y val="5.9128513194227968E-2"/>
          <c:w val="0.77634719879609326"/>
          <c:h val="0.734707948562015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Всего</c:v>
                </c:pt>
              </c:strCache>
            </c:strRef>
          </c:tx>
          <c:dLbls>
            <c:dLbl>
              <c:idx val="0"/>
              <c:layout>
                <c:manualLayout>
                  <c:x val="2.9139274380141373E-2"/>
                  <c:y val="-8.2675275663815148E-3"/>
                </c:manualLayout>
              </c:layout>
              <c:showVal val="1"/>
            </c:dLbl>
            <c:dLbl>
              <c:idx val="1"/>
              <c:layout>
                <c:manualLayout>
                  <c:x val="6.7480424880327336E-2"/>
                  <c:y val="-3.582501249861128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1697,7</a:t>
                    </a:r>
                    <a:r>
                      <a:rPr lang="ru-RU" dirty="0" smtClean="0"/>
                      <a:t>-178,9%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Лист1!$B$1:$C$1</c:f>
              <c:strCache>
                <c:ptCount val="2"/>
                <c:pt idx="0">
                  <c:v>1 кв. 2017 г.</c:v>
                </c:pt>
                <c:pt idx="1">
                  <c:v>1 кв.  2018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949.1</c:v>
                </c:pt>
                <c:pt idx="1">
                  <c:v>1697.7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Промышленность</c:v>
                </c:pt>
              </c:strCache>
            </c:strRef>
          </c:tx>
          <c:dLbls>
            <c:dLbl>
              <c:idx val="0"/>
              <c:layout>
                <c:manualLayout>
                  <c:x val="2.3004690300111586E-2"/>
                  <c:y val="-3.0313472114209539E-2"/>
                </c:manualLayout>
              </c:layout>
              <c:showVal val="1"/>
            </c:dLbl>
            <c:dLbl>
              <c:idx val="1"/>
              <c:layout>
                <c:manualLayout>
                  <c:x val="9.6619699260468664E-2"/>
                  <c:y val="-2.755770192200869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1381,3</a:t>
                    </a:r>
                    <a:r>
                      <a:rPr lang="ru-RU" dirty="0" smtClean="0"/>
                      <a:t>-226,8%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Лист1!$B$1:$C$1</c:f>
              <c:strCache>
                <c:ptCount val="2"/>
                <c:pt idx="0">
                  <c:v>1 кв. 2017 г.</c:v>
                </c:pt>
                <c:pt idx="1">
                  <c:v>1 кв.  2018 г.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  <c:pt idx="0">
                  <c:v>609.1</c:v>
                </c:pt>
                <c:pt idx="1">
                  <c:v>1381.3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с/х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3.6807504480178548E-2"/>
                  <c:y val="-1.9290391345406069E-2"/>
                </c:manualLayout>
              </c:layout>
              <c:showVal val="1"/>
            </c:dLbl>
            <c:dLbl>
              <c:idx val="1"/>
              <c:layout>
                <c:manualLayout>
                  <c:x val="7.0547716920342202E-2"/>
                  <c:y val="-2.480193172980780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210,4</a:t>
                    </a:r>
                    <a:r>
                      <a:rPr lang="ru-RU" dirty="0" smtClean="0"/>
                      <a:t>-83,4%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Лист1!$B$1:$C$1</c:f>
              <c:strCache>
                <c:ptCount val="2"/>
                <c:pt idx="0">
                  <c:v>1 кв. 2017 г.</c:v>
                </c:pt>
                <c:pt idx="1">
                  <c:v>1 кв.  2018 г.</c:v>
                </c:pt>
              </c:strCache>
            </c:strRef>
          </c:cat>
          <c:val>
            <c:numRef>
              <c:f>Лист1!$B$4:$C$4</c:f>
              <c:numCache>
                <c:formatCode>General</c:formatCode>
                <c:ptCount val="2"/>
                <c:pt idx="0">
                  <c:v>252.4</c:v>
                </c:pt>
                <c:pt idx="1">
                  <c:v>210.4</c:v>
                </c:pt>
              </c:numCache>
            </c:numRef>
          </c:val>
        </c:ser>
        <c:dLbls>
          <c:showVal val="1"/>
        </c:dLbls>
        <c:shape val="cylinder"/>
        <c:axId val="51116288"/>
        <c:axId val="51322880"/>
        <c:axId val="0"/>
      </c:bar3DChart>
      <c:catAx>
        <c:axId val="51116288"/>
        <c:scaling>
          <c:orientation val="minMax"/>
        </c:scaling>
        <c:axPos val="b"/>
        <c:tickLblPos val="nextTo"/>
        <c:crossAx val="51322880"/>
        <c:crosses val="autoZero"/>
        <c:auto val="1"/>
        <c:lblAlgn val="ctr"/>
        <c:lblOffset val="100"/>
      </c:catAx>
      <c:valAx>
        <c:axId val="51322880"/>
        <c:scaling>
          <c:orientation val="minMax"/>
          <c:max val="2000"/>
          <c:min val="0"/>
        </c:scaling>
        <c:axPos val="l"/>
        <c:majorGridlines/>
        <c:numFmt formatCode="General" sourceLinked="1"/>
        <c:tickLblPos val="nextTo"/>
        <c:crossAx val="51116288"/>
        <c:crosses val="autoZero"/>
        <c:crossBetween val="between"/>
        <c:majorUnit val="400"/>
      </c:valAx>
    </c:plotArea>
    <c:legend>
      <c:legendPos val="b"/>
      <c:layout>
        <c:manualLayout>
          <c:xMode val="edge"/>
          <c:yMode val="edge"/>
          <c:x val="0.14644471870275286"/>
          <c:y val="0.9069784346878127"/>
          <c:w val="0.68717304357486875"/>
          <c:h val="7.6486944158982342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depthPercent val="100"/>
      <c:rAngAx val="1"/>
    </c:view3D>
    <c:plotArea>
      <c:layout>
        <c:manualLayout>
          <c:layoutTarget val="inner"/>
          <c:xMode val="edge"/>
          <c:yMode val="edge"/>
          <c:x val="0.11692934969283837"/>
          <c:y val="4.4931133303749718E-2"/>
          <c:w val="0.86226874821267552"/>
          <c:h val="0.76921594264692261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1 кв. 2017 г.</c:v>
                </c:pt>
              </c:strCache>
            </c:strRef>
          </c:tx>
          <c:cat>
            <c:strRef>
              <c:f>Лист1!$A$2:$A$9</c:f>
              <c:strCache>
                <c:ptCount val="5"/>
                <c:pt idx="0">
                  <c:v>Пром</c:v>
                </c:pt>
                <c:pt idx="1">
                  <c:v>с/х</c:v>
                </c:pt>
                <c:pt idx="2">
                  <c:v>обр</c:v>
                </c:pt>
                <c:pt idx="4">
                  <c:v>район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29929</c:v>
                </c:pt>
                <c:pt idx="1">
                  <c:v>20882.5</c:v>
                </c:pt>
                <c:pt idx="2">
                  <c:v>21891.3</c:v>
                </c:pt>
                <c:pt idx="4">
                  <c:v>24551.1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 кв. 2018 г.</c:v>
                </c:pt>
              </c:strCache>
            </c:strRef>
          </c:tx>
          <c:dLbls>
            <c:dLbl>
              <c:idx val="0"/>
              <c:layout>
                <c:manualLayout>
                  <c:x val="8.551557023020076E-2"/>
                  <c:y val="5.3784363576590506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3.5994720298707424E-3"/>
                  <c:y val="-2.9645063428572705E-4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5.2017345324967199E-2"/>
                  <c:y val="-3.4706722148470842E-2"/>
                </c:manualLayout>
              </c:layout>
              <c:showVal val="1"/>
            </c:dLbl>
            <c:dLbl>
              <c:idx val="3"/>
              <c:layout>
                <c:manualLayout>
                  <c:x val="2.6151757646144899E-2"/>
                  <c:y val="-7.5708274755463293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</c:dLbl>
            <c:dLbl>
              <c:idx val="4"/>
              <c:layout>
                <c:manualLayout>
                  <c:x val="3.6276806441341285E-2"/>
                  <c:y val="-9.5506692346119231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Val val="1"/>
            </c:dLbl>
            <c:showVal val="1"/>
          </c:dLbls>
          <c:cat>
            <c:strRef>
              <c:f>Лист1!$A$2:$A$9</c:f>
              <c:strCache>
                <c:ptCount val="5"/>
                <c:pt idx="0">
                  <c:v>Пром</c:v>
                </c:pt>
                <c:pt idx="1">
                  <c:v>с/х</c:v>
                </c:pt>
                <c:pt idx="2">
                  <c:v>обр</c:v>
                </c:pt>
                <c:pt idx="4">
                  <c:v>район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32161.3</c:v>
                </c:pt>
                <c:pt idx="1">
                  <c:v>22289.9</c:v>
                </c:pt>
                <c:pt idx="2">
                  <c:v>23294.9</c:v>
                </c:pt>
                <c:pt idx="4">
                  <c:v>27018.400000000001</c:v>
                </c:pt>
              </c:numCache>
            </c:numRef>
          </c:val>
        </c:ser>
        <c:dLbls/>
        <c:shape val="cylinder"/>
        <c:axId val="89526656"/>
        <c:axId val="89528192"/>
        <c:axId val="0"/>
      </c:bar3DChart>
      <c:catAx>
        <c:axId val="89526656"/>
        <c:scaling>
          <c:orientation val="minMax"/>
        </c:scaling>
        <c:axPos val="b"/>
        <c:numFmt formatCode="General" sourceLinked="1"/>
        <c:tickLblPos val="nextTo"/>
        <c:crossAx val="89528192"/>
        <c:crosses val="autoZero"/>
        <c:auto val="1"/>
        <c:lblAlgn val="ctr"/>
        <c:lblOffset val="100"/>
      </c:catAx>
      <c:valAx>
        <c:axId val="89528192"/>
        <c:scaling>
          <c:orientation val="minMax"/>
          <c:max val="30000"/>
        </c:scaling>
        <c:axPos val="l"/>
        <c:majorGridlines/>
        <c:numFmt formatCode="General" sourceLinked="1"/>
        <c:tickLblPos val="nextTo"/>
        <c:crossAx val="89526656"/>
        <c:crosses val="autoZero"/>
        <c:crossBetween val="between"/>
        <c:majorUnit val="6000"/>
      </c:valAx>
      <c:spPr>
        <a:noFill/>
        <a:ln w="25385">
          <a:noFill/>
        </a:ln>
      </c:spPr>
    </c:plotArea>
    <c:legend>
      <c:legendPos val="b"/>
      <c:layout>
        <c:manualLayout>
          <c:xMode val="edge"/>
          <c:yMode val="edge"/>
          <c:x val="5.2338936740035508E-2"/>
          <c:y val="0.92196944984583473"/>
          <c:w val="0.90538989325648978"/>
          <c:h val="7.529242429567104E-2"/>
        </c:manualLayout>
      </c:layout>
    </c:legend>
    <c:plotVisOnly val="1"/>
    <c:dispBlanksAs val="gap"/>
  </c:chart>
  <c:txPr>
    <a:bodyPr/>
    <a:lstStyle/>
    <a:p>
      <a:pPr>
        <a:defRPr sz="1799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9.4140914758068406E-2"/>
          <c:y val="7.0136675698822093E-2"/>
          <c:w val="0.88626249720850325"/>
          <c:h val="0.75982529808749677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dLbl>
              <c:idx val="0"/>
              <c:layout>
                <c:manualLayout>
                  <c:x val="0.12247867520892741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0.12574477321449881"/>
                  <c:y val="-5.134328036395784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207,3</a:t>
                    </a:r>
                    <a:r>
                      <a:rPr lang="ru-RU" dirty="0" smtClean="0"/>
                      <a:t>-101,6%*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Лист1!$B$1:$C$1</c:f>
              <c:strCache>
                <c:ptCount val="2"/>
                <c:pt idx="0">
                  <c:v>1 кв. 2017 г.</c:v>
                </c:pt>
                <c:pt idx="1">
                  <c:v>1 кв. 2018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201.8</c:v>
                </c:pt>
                <c:pt idx="1">
                  <c:v>207.3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</c:strCache>
            </c:strRef>
          </c:tx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195,3</a:t>
                    </a:r>
                    <a:r>
                      <a:rPr lang="ru-RU" smtClean="0"/>
                      <a:t> – 80,5%</a:t>
                    </a:r>
                    <a:endParaRPr lang="en-US"/>
                  </a:p>
                </c:rich>
              </c:tx>
              <c:showVal val="1"/>
            </c:dLbl>
            <c:showVal val="1"/>
          </c:dLbls>
          <c:cat>
            <c:strRef>
              <c:f>Лист1!$B$1:$C$1</c:f>
              <c:strCache>
                <c:ptCount val="2"/>
                <c:pt idx="0">
                  <c:v>1 кв. 2017 г.</c:v>
                </c:pt>
                <c:pt idx="1">
                  <c:v>1 кв. 2018 г.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</c:numCache>
            </c:numRef>
          </c:val>
        </c:ser>
        <c:dLbls>
          <c:showVal val="1"/>
        </c:dLbls>
        <c:shape val="cylinder"/>
        <c:axId val="89791104"/>
        <c:axId val="89809280"/>
        <c:axId val="0"/>
      </c:bar3DChart>
      <c:catAx>
        <c:axId val="89791104"/>
        <c:scaling>
          <c:orientation val="minMax"/>
        </c:scaling>
        <c:axPos val="b"/>
        <c:tickLblPos val="nextTo"/>
        <c:crossAx val="89809280"/>
        <c:crosses val="autoZero"/>
        <c:auto val="1"/>
        <c:lblAlgn val="ctr"/>
        <c:lblOffset val="100"/>
      </c:catAx>
      <c:valAx>
        <c:axId val="89809280"/>
        <c:scaling>
          <c:orientation val="minMax"/>
          <c:max val="250"/>
          <c:min val="0"/>
        </c:scaling>
        <c:axPos val="l"/>
        <c:majorGridlines/>
        <c:numFmt formatCode="General" sourceLinked="1"/>
        <c:tickLblPos val="nextTo"/>
        <c:crossAx val="89791104"/>
        <c:crosses val="autoZero"/>
        <c:crossBetween val="between"/>
        <c:majorUnit val="50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9.1372064324007574E-2"/>
          <c:y val="4.3338526111477808E-2"/>
          <c:w val="0.88960771787884141"/>
          <c:h val="0.7933019697157832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ЮЛ</c:v>
                </c:pt>
              </c:strCache>
            </c:strRef>
          </c:tx>
          <c:dLbls>
            <c:dLbl>
              <c:idx val="0"/>
              <c:layout>
                <c:manualLayout>
                  <c:x val="3.2660980055713683E-3"/>
                  <c:y val="-2.235667085503797E-2"/>
                </c:manualLayout>
              </c:layout>
              <c:showVal val="1"/>
            </c:dLbl>
            <c:dLbl>
              <c:idx val="1"/>
              <c:layout>
                <c:manualLayout>
                  <c:x val="-3.2660980055713986E-3"/>
                  <c:y val="-3.974519263117869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358</a:t>
                    </a:r>
                    <a:r>
                      <a:rPr lang="ru-RU" dirty="0" smtClean="0"/>
                      <a:t> (-17)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Лист1!$B$1:$C$1</c:f>
              <c:strCache>
                <c:ptCount val="2"/>
                <c:pt idx="0">
                  <c:v>на 01.04.2017 г.</c:v>
                </c:pt>
                <c:pt idx="1">
                  <c:v>01.04.2018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375</c:v>
                </c:pt>
                <c:pt idx="1">
                  <c:v>358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ИП</c:v>
                </c:pt>
              </c:strCache>
            </c:strRef>
          </c:tx>
          <c:dLbls>
            <c:dLbl>
              <c:idx val="0"/>
              <c:layout>
                <c:manualLayout>
                  <c:x val="0.10778123418385607"/>
                  <c:y val="-1.2420372697243344E-2"/>
                </c:manualLayout>
              </c:layout>
              <c:showVal val="1"/>
            </c:dLbl>
            <c:dLbl>
              <c:idx val="1"/>
              <c:layout>
                <c:manualLayout>
                  <c:x val="0.13391001822842732"/>
                  <c:y val="-2.732501553035578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654</a:t>
                    </a:r>
                    <a:r>
                      <a:rPr lang="ru-RU" dirty="0" smtClean="0"/>
                      <a:t> (+56)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Лист1!$B$1:$C$1</c:f>
              <c:strCache>
                <c:ptCount val="2"/>
                <c:pt idx="0">
                  <c:v>на 01.04.2017 г.</c:v>
                </c:pt>
                <c:pt idx="1">
                  <c:v>01.04.2018 г.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  <c:pt idx="0">
                  <c:v>598</c:v>
                </c:pt>
                <c:pt idx="1">
                  <c:v>654</c:v>
                </c:pt>
              </c:numCache>
            </c:numRef>
          </c:val>
        </c:ser>
        <c:dLbls>
          <c:showVal val="1"/>
        </c:dLbls>
        <c:shape val="cylinder"/>
        <c:axId val="89848064"/>
        <c:axId val="89735168"/>
        <c:axId val="0"/>
      </c:bar3DChart>
      <c:catAx>
        <c:axId val="89848064"/>
        <c:scaling>
          <c:orientation val="minMax"/>
        </c:scaling>
        <c:axPos val="b"/>
        <c:tickLblPos val="nextTo"/>
        <c:crossAx val="89735168"/>
        <c:crosses val="autoZero"/>
        <c:auto val="1"/>
        <c:lblAlgn val="ctr"/>
        <c:lblOffset val="100"/>
      </c:catAx>
      <c:valAx>
        <c:axId val="89735168"/>
        <c:scaling>
          <c:orientation val="minMax"/>
          <c:max val="700"/>
        </c:scaling>
        <c:axPos val="l"/>
        <c:majorGridlines/>
        <c:numFmt formatCode="General" sourceLinked="1"/>
        <c:tickLblPos val="nextTo"/>
        <c:crossAx val="89848064"/>
        <c:crosses val="autoZero"/>
        <c:crossBetween val="between"/>
        <c:majorUnit val="100"/>
      </c:valAx>
    </c:plotArea>
    <c:legend>
      <c:legendPos val="b"/>
      <c:layout>
        <c:manualLayout>
          <c:xMode val="edge"/>
          <c:yMode val="edge"/>
          <c:x val="5.1814942855632061E-2"/>
          <c:y val="0.92142583115764931"/>
          <c:w val="0.9"/>
          <c:h val="7.5818398650149998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depthPercent val="100"/>
      <c:rAngAx val="1"/>
    </c:view3D>
    <c:plotArea>
      <c:layout>
        <c:manualLayout>
          <c:layoutTarget val="inner"/>
          <c:xMode val="edge"/>
          <c:yMode val="edge"/>
          <c:x val="9.3599733360183485E-2"/>
          <c:y val="8.4540013670253836E-2"/>
          <c:w val="0.8868660500210005"/>
          <c:h val="0.729642251310226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Районный бюджет</c:v>
                </c:pt>
              </c:strCache>
            </c:strRef>
          </c:tx>
          <c:dLbls>
            <c:dLbl>
              <c:idx val="0"/>
              <c:layout>
                <c:manualLayout>
                  <c:x val="0.10828775259427735"/>
                  <c:y val="-1.2420372697243344E-2"/>
                </c:manualLayout>
              </c:layout>
              <c:showVal val="1"/>
            </c:dLbl>
            <c:dLbl>
              <c:idx val="1"/>
              <c:layout>
                <c:manualLayout>
                  <c:x val="0.14386789235247291"/>
                  <c:y val="-3.477704355228137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70,6</a:t>
                    </a:r>
                    <a:r>
                      <a:rPr lang="ru-RU" dirty="0" smtClean="0"/>
                      <a:t>-105,9%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66.5</c:v>
                </c:pt>
                <c:pt idx="1">
                  <c:v>70.599999999999994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Бюджет поселений</c:v>
                </c:pt>
              </c:strCache>
            </c:strRef>
          </c:tx>
          <c:dLbls>
            <c:dLbl>
              <c:idx val="0"/>
              <c:layout>
                <c:manualLayout>
                  <c:x val="3.8674197355099055E-2"/>
                  <c:y val="-5.7133714407319479E-2"/>
                </c:manualLayout>
              </c:layout>
              <c:showVal val="1"/>
            </c:dLbl>
            <c:dLbl>
              <c:idx val="1"/>
              <c:layout>
                <c:manualLayout>
                  <c:x val="8.3536266287013994E-2"/>
                  <c:y val="-4.968149078897337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5,9</a:t>
                    </a:r>
                    <a:r>
                      <a:rPr lang="ru-RU" dirty="0" smtClean="0"/>
                      <a:t>-158,7%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3.7</c:v>
                </c:pt>
                <c:pt idx="1">
                  <c:v>5.9</c:v>
                </c:pt>
              </c:numCache>
            </c:numRef>
          </c:val>
        </c:ser>
        <c:dLbls>
          <c:showVal val="1"/>
        </c:dLbls>
        <c:shape val="cylinder"/>
        <c:axId val="89646208"/>
        <c:axId val="89647744"/>
        <c:axId val="0"/>
      </c:bar3DChart>
      <c:catAx>
        <c:axId val="89646208"/>
        <c:scaling>
          <c:orientation val="minMax"/>
        </c:scaling>
        <c:axPos val="b"/>
        <c:numFmt formatCode="General" sourceLinked="1"/>
        <c:tickLblPos val="nextTo"/>
        <c:crossAx val="89647744"/>
        <c:crosses val="autoZero"/>
        <c:auto val="1"/>
        <c:lblAlgn val="ctr"/>
        <c:lblOffset val="100"/>
      </c:catAx>
      <c:valAx>
        <c:axId val="89647744"/>
        <c:scaling>
          <c:orientation val="minMax"/>
          <c:max val="75"/>
          <c:min val="0"/>
        </c:scaling>
        <c:axPos val="l"/>
        <c:majorGridlines/>
        <c:numFmt formatCode="General" sourceLinked="1"/>
        <c:tickLblPos val="nextTo"/>
        <c:crossAx val="89646208"/>
        <c:crosses val="autoZero"/>
        <c:crossBetween val="between"/>
        <c:majorUnit val="25"/>
        <c:minorUnit val="12"/>
      </c:valAx>
      <c:spPr>
        <a:noFill/>
        <a:ln w="25384">
          <a:noFill/>
        </a:ln>
      </c:spPr>
    </c:plotArea>
    <c:legend>
      <c:legendPos val="b"/>
      <c:layout/>
    </c:legend>
    <c:plotVisOnly val="1"/>
    <c:dispBlanksAs val="gap"/>
  </c:chart>
  <c:txPr>
    <a:bodyPr/>
    <a:lstStyle/>
    <a:p>
      <a:pPr>
        <a:defRPr sz="1799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75"/>
      <c:perspective val="30"/>
    </c:view3D>
    <c:sideWall>
      <c:spPr>
        <a:noFill/>
        <a:ln w="25409">
          <a:noFill/>
        </a:ln>
      </c:spPr>
    </c:sideWall>
    <c:backWall>
      <c:spPr>
        <a:noFill/>
        <a:ln w="25409">
          <a:noFill/>
        </a:ln>
      </c:spPr>
    </c:backWall>
    <c:plotArea>
      <c:layout>
        <c:manualLayout>
          <c:layoutTarget val="inner"/>
          <c:xMode val="edge"/>
          <c:yMode val="edge"/>
          <c:x val="6.0844621781719517E-2"/>
          <c:y val="5.994216154684795E-2"/>
          <c:w val="0.53300635689720033"/>
          <c:h val="0.91646463370743469"/>
        </c:manualLayout>
      </c:layout>
      <c:pie3DChart>
        <c:varyColors val="1"/>
        <c:ser>
          <c:idx val="0"/>
          <c:order val="0"/>
          <c:explosion val="25"/>
          <c:dPt>
            <c:idx val="0"/>
            <c:spPr>
              <a:solidFill>
                <a:srgbClr val="FFC000"/>
              </a:solidFill>
            </c:spPr>
          </c:dPt>
          <c:dPt>
            <c:idx val="1"/>
          </c:dPt>
          <c:dPt>
            <c:idx val="2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3"/>
            <c:spPr>
              <a:solidFill>
                <a:srgbClr val="9999FF"/>
              </a:solidFill>
            </c:spPr>
          </c:dPt>
          <c:dPt>
            <c:idx val="4"/>
          </c:dPt>
          <c:dPt>
            <c:idx val="5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6"/>
          </c:dPt>
          <c:dPt>
            <c:idx val="7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8"/>
            <c:spPr>
              <a:solidFill>
                <a:srgbClr val="C00000"/>
              </a:solidFill>
            </c:spPr>
          </c:dPt>
          <c:dPt>
            <c:idx val="9"/>
            <c:spPr>
              <a:solidFill>
                <a:srgbClr val="F9F907"/>
              </a:solidFill>
            </c:spPr>
          </c:dPt>
          <c:dPt>
            <c:idx val="10"/>
            <c:spPr>
              <a:solidFill>
                <a:srgbClr val="00B0F0"/>
              </a:solidFill>
              <a:ln w="9528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1"/>
            <c:spPr>
              <a:solidFill>
                <a:srgbClr val="FF0000"/>
              </a:solidFill>
            </c:spPr>
          </c:dPt>
          <c:dLbls>
            <c:dLbl>
              <c:idx val="2"/>
              <c:layout>
                <c:manualLayout>
                  <c:x val="7.751657936159782E-3"/>
                  <c:y val="1.1350044891938691E-2"/>
                </c:manualLayout>
              </c:layout>
              <c:showPercent val="1"/>
            </c:dLbl>
            <c:dLbl>
              <c:idx val="3"/>
              <c:layout>
                <c:manualLayout>
                  <c:x val="3.6467094220462458E-3"/>
                  <c:y val="7.8881549413198238E-3"/>
                </c:manualLayout>
              </c:layout>
              <c:showPercent val="1"/>
            </c:dLbl>
            <c:dLbl>
              <c:idx val="6"/>
              <c:layout>
                <c:manualLayout>
                  <c:x val="-7.0332139327247906E-4"/>
                  <c:y val="7.5518662220227031E-3"/>
                </c:manualLayout>
              </c:layout>
              <c:showPercent val="1"/>
            </c:dLbl>
            <c:dLbl>
              <c:idx val="8"/>
              <c:layout>
                <c:manualLayout>
                  <c:x val="7.166376916655815E-3"/>
                  <c:y val="-1.0270033027640606E-2"/>
                </c:manualLayout>
              </c:layout>
              <c:showPercent val="1"/>
            </c:dLbl>
            <c:dLbl>
              <c:idx val="9"/>
              <c:layout>
                <c:manualLayout>
                  <c:x val="3.1062081315235007E-2"/>
                  <c:y val="-5.478620214198681E-2"/>
                </c:manualLayout>
              </c:layout>
              <c:showPercent val="1"/>
            </c:dLbl>
            <c:dLbl>
              <c:idx val="10"/>
              <c:layout>
                <c:manualLayout>
                  <c:x val="1.3772857195151885E-2"/>
                  <c:y val="6.8265808375553112E-3"/>
                </c:manualLayout>
              </c:layout>
              <c:showPercent val="1"/>
            </c:dLbl>
            <c:dLbl>
              <c:idx val="11"/>
              <c:layout>
                <c:manualLayout>
                  <c:x val="2.7300512068383007E-3"/>
                  <c:y val="1.0546399025203618E-2"/>
                </c:manualLayout>
              </c:layout>
              <c:showPercent val="1"/>
            </c:dLbl>
            <c:numFmt formatCode="0.0%" sourceLinked="0"/>
            <c:showPercent val="1"/>
          </c:dLbls>
          <c:cat>
            <c:strRef>
              <c:f>Лист1!$A$1:$L$1</c:f>
              <c:strCache>
                <c:ptCount val="12"/>
                <c:pt idx="0">
                  <c:v>Бектышское  - 349,6%</c:v>
                </c:pt>
                <c:pt idx="1">
                  <c:v>Белоносовское - 127,0%</c:v>
                </c:pt>
                <c:pt idx="2">
                  <c:v>Белоусовское  - 108,7%</c:v>
                </c:pt>
                <c:pt idx="3">
                  <c:v>Каратабанское - 173,9% </c:v>
                </c:pt>
                <c:pt idx="4">
                  <c:v>Лебедевское  - 211,7%</c:v>
                </c:pt>
                <c:pt idx="5">
                  <c:v>Новобатуринское  -85,7%</c:v>
                </c:pt>
                <c:pt idx="6">
                  <c:v>Печенкинское - 161,3% </c:v>
                </c:pt>
                <c:pt idx="7">
                  <c:v>Пискловское  - 125,5%</c:v>
                </c:pt>
                <c:pt idx="8">
                  <c:v>Селезянское - 179,6%</c:v>
                </c:pt>
                <c:pt idx="9">
                  <c:v>Еманжелинское  - 266,9%</c:v>
                </c:pt>
                <c:pt idx="10">
                  <c:v>Еткульское  - 144,1%</c:v>
                </c:pt>
                <c:pt idx="11">
                  <c:v>Коелгинское - 139,2%</c:v>
                </c:pt>
              </c:strCache>
            </c:strRef>
          </c:cat>
          <c:val>
            <c:numRef>
              <c:f>Лист1!$A$2:$L$2</c:f>
              <c:numCache>
                <c:formatCode>General</c:formatCode>
                <c:ptCount val="12"/>
                <c:pt idx="0">
                  <c:v>94.4</c:v>
                </c:pt>
                <c:pt idx="1">
                  <c:v>225.5</c:v>
                </c:pt>
                <c:pt idx="2">
                  <c:v>41.3</c:v>
                </c:pt>
                <c:pt idx="3">
                  <c:v>645</c:v>
                </c:pt>
                <c:pt idx="4">
                  <c:v>121.3</c:v>
                </c:pt>
                <c:pt idx="5">
                  <c:v>170.2</c:v>
                </c:pt>
                <c:pt idx="6">
                  <c:v>250</c:v>
                </c:pt>
                <c:pt idx="7">
                  <c:v>74.7</c:v>
                </c:pt>
                <c:pt idx="8">
                  <c:v>320.39999999999992</c:v>
                </c:pt>
                <c:pt idx="9">
                  <c:v>987.7</c:v>
                </c:pt>
                <c:pt idx="10">
                  <c:v>1824.1</c:v>
                </c:pt>
                <c:pt idx="11">
                  <c:v>1120.8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egendEntry>
        <c:idx val="1"/>
        <c:txPr>
          <a:bodyPr/>
          <a:lstStyle/>
          <a:p>
            <a:pPr>
              <a:defRPr sz="1601">
                <a:solidFill>
                  <a:schemeClr val="tx1"/>
                </a:solidFill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601" baseline="0">
                <a:solidFill>
                  <a:schemeClr val="tx1"/>
                </a:solidFill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601" baseline="0">
                <a:solidFill>
                  <a:srgbClr val="FF0000"/>
                </a:solidFill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601" baseline="0">
                <a:solidFill>
                  <a:schemeClr val="tx1"/>
                </a:solidFill>
              </a:defRPr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sz="1601">
                <a:solidFill>
                  <a:schemeClr val="tx1"/>
                </a:solidFill>
              </a:defRPr>
            </a:pPr>
            <a:endParaRPr lang="ru-RU"/>
          </a:p>
        </c:txPr>
      </c:legendEntry>
      <c:legendEntry>
        <c:idx val="11"/>
        <c:txPr>
          <a:bodyPr/>
          <a:lstStyle/>
          <a:p>
            <a:pPr>
              <a:defRPr sz="1601">
                <a:solidFill>
                  <a:schemeClr val="tx1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6991309900088758"/>
          <c:y val="8.9041557108959168E-2"/>
          <c:w val="0.29940415715752544"/>
          <c:h val="0.77423683704226254"/>
        </c:manualLayout>
      </c:layout>
      <c:txPr>
        <a:bodyPr/>
        <a:lstStyle/>
        <a:p>
          <a:pPr>
            <a:defRPr sz="1601"/>
          </a:pPr>
          <a:endParaRPr lang="ru-RU"/>
        </a:p>
      </c:txPr>
    </c:legend>
    <c:plotVisOnly val="1"/>
    <c:dispBlanksAs val="zero"/>
  </c:chart>
  <c:txPr>
    <a:bodyPr/>
    <a:lstStyle/>
    <a:p>
      <a:pPr>
        <a:defRPr sz="1801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hPercent val="53"/>
      <c:rotY val="40"/>
      <c:depthPercent val="100"/>
      <c:rAngAx val="1"/>
    </c:view3D>
    <c:plotArea>
      <c:layout>
        <c:manualLayout>
          <c:layoutTarget val="inner"/>
          <c:xMode val="edge"/>
          <c:yMode val="edge"/>
          <c:x val="8.4853602241093562E-2"/>
          <c:y val="3.7392865762592535E-2"/>
          <c:w val="0.91514639775890649"/>
          <c:h val="0.84731182795698923"/>
        </c:manualLayout>
      </c:layout>
      <c:bar3DChart>
        <c:barDir val="col"/>
        <c:grouping val="clustered"/>
        <c:ser>
          <c:idx val="1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dLbl>
              <c:idx val="0"/>
              <c:layout>
                <c:manualLayout>
                  <c:x val="9.5812212374756164E-2"/>
                  <c:y val="-1.9843262777030031E-2"/>
                </c:manualLayout>
              </c:layout>
              <c:showVal val="1"/>
            </c:dLbl>
            <c:dLbl>
              <c:idx val="2"/>
              <c:layout>
                <c:manualLayout>
                  <c:x val="0.16120784939244692"/>
                  <c:y val="-2.551276642761004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1088,6</a:t>
                    </a:r>
                    <a:r>
                      <a:rPr lang="ru-RU" dirty="0" smtClean="0"/>
                      <a:t>-105,0%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Sheet1!$B$1:$E$1</c:f>
              <c:strCache>
                <c:ptCount val="3"/>
                <c:pt idx="0">
                  <c:v>1 кв. 2017 г.</c:v>
                </c:pt>
                <c:pt idx="2">
                  <c:v>1 кв. 2018 г.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1036.3</c:v>
                </c:pt>
                <c:pt idx="2">
                  <c:v>1088.5999999999999</c:v>
                </c:pt>
              </c:numCache>
            </c:numRef>
          </c:val>
        </c:ser>
        <c:dLbls>
          <c:showVal val="1"/>
        </c:dLbls>
        <c:gapDepth val="0"/>
        <c:shape val="cylinder"/>
        <c:axId val="51360512"/>
        <c:axId val="51362048"/>
        <c:axId val="0"/>
      </c:bar3DChart>
      <c:catAx>
        <c:axId val="51360512"/>
        <c:scaling>
          <c:orientation val="minMax"/>
        </c:scaling>
        <c:axPos val="b"/>
        <c:numFmt formatCode="General" sourceLinked="1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51362048"/>
        <c:crosses val="autoZero"/>
        <c:auto val="1"/>
        <c:lblAlgn val="ctr"/>
        <c:lblOffset val="100"/>
        <c:tickLblSkip val="1"/>
        <c:tickMarkSkip val="1"/>
      </c:catAx>
      <c:valAx>
        <c:axId val="51362048"/>
        <c:scaling>
          <c:orientation val="minMax"/>
          <c:max val="1200"/>
          <c:min val="0"/>
        </c:scaling>
        <c:axPos val="l"/>
        <c:majorGridlines/>
        <c:numFmt formatCode="General" sourceLinked="1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51360512"/>
        <c:crosses val="autoZero"/>
        <c:crossBetween val="between"/>
        <c:majorUnit val="300"/>
        <c:minorUnit val="50.006"/>
      </c:valAx>
      <c:spPr>
        <a:noFill/>
        <a:ln w="25392">
          <a:noFill/>
        </a:ln>
      </c:spPr>
    </c:plotArea>
    <c:plotVisOnly val="1"/>
    <c:dispBlanksAs val="gap"/>
  </c:chart>
  <c:txPr>
    <a:bodyPr/>
    <a:lstStyle/>
    <a:p>
      <a:pPr>
        <a:defRPr sz="1799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hPercent val="53"/>
      <c:rotY val="40"/>
      <c:depthPercent val="100"/>
      <c:rAngAx val="1"/>
    </c:view3D>
    <c:plotArea>
      <c:layout>
        <c:manualLayout>
          <c:layoutTarget val="inner"/>
          <c:xMode val="edge"/>
          <c:yMode val="edge"/>
          <c:x val="8.6705202312138713E-2"/>
          <c:y val="2.5806451612903229E-2"/>
          <c:w val="0.90173410404624266"/>
          <c:h val="0.84731182795698923"/>
        </c:manualLayout>
      </c:layout>
      <c:bar3DChart>
        <c:barDir val="col"/>
        <c:grouping val="clustered"/>
        <c:ser>
          <c:idx val="1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dLbl>
              <c:idx val="0"/>
              <c:layout>
                <c:manualLayout>
                  <c:x val="8.8508359510018314E-2"/>
                  <c:y val="-2.7928452143607764E-2"/>
                </c:manualLayout>
              </c:layout>
              <c:showVal val="1"/>
            </c:dLbl>
            <c:dLbl>
              <c:idx val="2"/>
              <c:layout>
                <c:manualLayout>
                  <c:x val="0.15601473540748992"/>
                  <c:y val="-3.91000529101227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6624,8</a:t>
                    </a:r>
                    <a:r>
                      <a:rPr lang="ru-RU" dirty="0" smtClean="0"/>
                      <a:t>-109,7%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Sheet1!$B$1:$E$1</c:f>
              <c:strCache>
                <c:ptCount val="3"/>
                <c:pt idx="0">
                  <c:v>1 кв. 2017 г.</c:v>
                </c:pt>
                <c:pt idx="2">
                  <c:v>1 кв. 2018 г.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6036.3</c:v>
                </c:pt>
                <c:pt idx="2">
                  <c:v>6624.8</c:v>
                </c:pt>
              </c:numCache>
            </c:numRef>
          </c:val>
        </c:ser>
        <c:dLbls>
          <c:showVal val="1"/>
        </c:dLbls>
        <c:gapDepth val="0"/>
        <c:shape val="cylinder"/>
        <c:axId val="50889088"/>
        <c:axId val="50890624"/>
        <c:axId val="0"/>
      </c:bar3DChart>
      <c:catAx>
        <c:axId val="50889088"/>
        <c:scaling>
          <c:orientation val="minMax"/>
        </c:scaling>
        <c:axPos val="b"/>
        <c:numFmt formatCode="General" sourceLinked="1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50890624"/>
        <c:crosses val="autoZero"/>
        <c:auto val="1"/>
        <c:lblAlgn val="ctr"/>
        <c:lblOffset val="100"/>
        <c:tickLblSkip val="1"/>
        <c:tickMarkSkip val="1"/>
      </c:catAx>
      <c:valAx>
        <c:axId val="50890624"/>
        <c:scaling>
          <c:orientation val="minMax"/>
          <c:max val="8000"/>
          <c:min val="0"/>
        </c:scaling>
        <c:axPos val="l"/>
        <c:majorGridlines/>
        <c:numFmt formatCode="General" sourceLinked="1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50889088"/>
        <c:crosses val="autoZero"/>
        <c:crossBetween val="between"/>
        <c:majorUnit val="2000"/>
        <c:minorUnit val="50.006"/>
      </c:valAx>
      <c:spPr>
        <a:noFill/>
        <a:ln w="25392">
          <a:noFill/>
        </a:ln>
      </c:spPr>
    </c:plotArea>
    <c:plotVisOnly val="1"/>
    <c:dispBlanksAs val="gap"/>
  </c:chart>
  <c:txPr>
    <a:bodyPr/>
    <a:lstStyle/>
    <a:p>
      <a:pPr>
        <a:defRPr sz="1799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depthPercent val="100"/>
      <c:rAngAx val="1"/>
    </c:view3D>
    <c:plotArea>
      <c:layout>
        <c:manualLayout>
          <c:layoutTarget val="inner"/>
          <c:xMode val="edge"/>
          <c:yMode val="edge"/>
          <c:x val="0.13861793134096217"/>
          <c:y val="7.0678179173311373E-2"/>
          <c:w val="0.77295373253645794"/>
          <c:h val="0.7401164662534048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Всего КРС</c:v>
                </c:pt>
              </c:strCache>
            </c:strRef>
          </c:tx>
          <c:dLbls>
            <c:dLbl>
              <c:idx val="0"/>
              <c:layout>
                <c:manualLayout>
                  <c:x val="8.2305669740399226E-2"/>
                  <c:y val="-1.9872981136902751E-2"/>
                </c:manualLayout>
              </c:layout>
              <c:showVal val="1"/>
            </c:dLbl>
            <c:dLbl>
              <c:idx val="1"/>
              <c:layout>
                <c:manualLayout>
                  <c:x val="0.13962568973817713"/>
                  <c:y val="-7.4525635265465682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6046</a:t>
                    </a:r>
                    <a:r>
                      <a:rPr lang="ru-RU" dirty="0" smtClean="0"/>
                      <a:t>-102,8%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Лист1!$B$1:$C$1</c:f>
              <c:strCache>
                <c:ptCount val="2"/>
                <c:pt idx="0">
                  <c:v>на 01.04.2017 г.</c:v>
                </c:pt>
                <c:pt idx="1">
                  <c:v>на 01.04.2018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5883</c:v>
                </c:pt>
                <c:pt idx="1">
                  <c:v>6046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в т.ч. коров</c:v>
                </c:pt>
              </c:strCache>
            </c:strRef>
          </c:tx>
          <c:dLbls>
            <c:dLbl>
              <c:idx val="0"/>
              <c:layout>
                <c:manualLayout>
                  <c:x val="9.700311076547051E-2"/>
                  <c:y val="-2.484122642112843E-3"/>
                </c:manualLayout>
              </c:layout>
              <c:showVal val="1"/>
            </c:dLbl>
            <c:dLbl>
              <c:idx val="1"/>
              <c:layout>
                <c:manualLayout>
                  <c:x val="0.10582157538051341"/>
                  <c:y val="-4.9682452842256905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3049</a:t>
                    </a:r>
                    <a:r>
                      <a:rPr lang="ru-RU" smtClean="0"/>
                      <a:t>-103,5%</a:t>
                    </a:r>
                    <a:endParaRPr lang="en-US"/>
                  </a:p>
                </c:rich>
              </c:tx>
              <c:showVal val="1"/>
            </c:dLbl>
            <c:showVal val="1"/>
          </c:dLbls>
          <c:cat>
            <c:strRef>
              <c:f>Лист1!$B$1:$C$1</c:f>
              <c:strCache>
                <c:ptCount val="2"/>
                <c:pt idx="0">
                  <c:v>на 01.04.2017 г.</c:v>
                </c:pt>
                <c:pt idx="1">
                  <c:v>на 01.04.2018 г.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  <c:pt idx="0">
                  <c:v>2945</c:v>
                </c:pt>
                <c:pt idx="1">
                  <c:v>3049</c:v>
                </c:pt>
              </c:numCache>
            </c:numRef>
          </c:val>
        </c:ser>
        <c:dLbls>
          <c:showVal val="1"/>
        </c:dLbls>
        <c:shape val="cylinder"/>
        <c:axId val="68960256"/>
        <c:axId val="68961792"/>
        <c:axId val="0"/>
      </c:bar3DChart>
      <c:catAx>
        <c:axId val="68960256"/>
        <c:scaling>
          <c:orientation val="minMax"/>
        </c:scaling>
        <c:axPos val="b"/>
        <c:numFmt formatCode="General" sourceLinked="1"/>
        <c:tickLblPos val="nextTo"/>
        <c:crossAx val="68961792"/>
        <c:crosses val="autoZero"/>
        <c:auto val="1"/>
        <c:lblAlgn val="ctr"/>
        <c:lblOffset val="100"/>
      </c:catAx>
      <c:valAx>
        <c:axId val="68961792"/>
        <c:scaling>
          <c:orientation val="minMax"/>
          <c:max val="6000"/>
        </c:scaling>
        <c:axPos val="l"/>
        <c:majorGridlines/>
        <c:numFmt formatCode="General" sourceLinked="1"/>
        <c:tickLblPos val="nextTo"/>
        <c:crossAx val="68960256"/>
        <c:crosses val="autoZero"/>
        <c:crossBetween val="between"/>
        <c:majorUnit val="1500"/>
      </c:valAx>
      <c:spPr>
        <a:noFill/>
        <a:ln w="25392">
          <a:noFill/>
        </a:ln>
      </c:spPr>
    </c:plotArea>
    <c:legend>
      <c:legendPos val="b"/>
      <c:layout/>
    </c:legend>
    <c:plotVisOnly val="1"/>
    <c:dispBlanksAs val="gap"/>
  </c:chart>
  <c:txPr>
    <a:bodyPr/>
    <a:lstStyle/>
    <a:p>
      <a:pPr>
        <a:defRPr sz="1799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hPercent val="53"/>
      <c:rotY val="40"/>
      <c:depthPercent val="100"/>
      <c:rAngAx val="1"/>
    </c:view3D>
    <c:plotArea>
      <c:layout>
        <c:manualLayout>
          <c:layoutTarget val="inner"/>
          <c:xMode val="edge"/>
          <c:yMode val="edge"/>
          <c:x val="8.6705202312138713E-2"/>
          <c:y val="2.5806451612903229E-2"/>
          <c:w val="0.90173410404624266"/>
          <c:h val="0.84731182795698923"/>
        </c:manualLayout>
      </c:layout>
      <c:bar3DChart>
        <c:barDir val="col"/>
        <c:grouping val="clustered"/>
        <c:ser>
          <c:idx val="1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dLbl>
              <c:idx val="0"/>
              <c:layout>
                <c:manualLayout>
                  <c:x val="0.12254052068866321"/>
                  <c:y val="-2.2675893850926991E-2"/>
                </c:manualLayout>
              </c:layout>
              <c:showVal val="1"/>
            </c:dLbl>
            <c:dLbl>
              <c:idx val="2"/>
              <c:layout>
                <c:manualLayout>
                  <c:x val="0.18840605055881979"/>
                  <c:y val="8.5034601940976312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2219</a:t>
                    </a:r>
                    <a:r>
                      <a:rPr lang="ru-RU" dirty="0" smtClean="0"/>
                      <a:t>-107,6%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Sheet1!$B$1:$E$1</c:f>
              <c:strCache>
                <c:ptCount val="3"/>
                <c:pt idx="0">
                  <c:v>1 кв. 2017 г.</c:v>
                </c:pt>
                <c:pt idx="2">
                  <c:v>1 кв. 2018 г.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2063</c:v>
                </c:pt>
                <c:pt idx="2">
                  <c:v>2219</c:v>
                </c:pt>
              </c:numCache>
            </c:numRef>
          </c:val>
        </c:ser>
        <c:dLbls>
          <c:showVal val="1"/>
        </c:dLbls>
        <c:gapDepth val="0"/>
        <c:shape val="cylinder"/>
        <c:axId val="63055360"/>
        <c:axId val="63056896"/>
        <c:axId val="0"/>
      </c:bar3DChart>
      <c:catAx>
        <c:axId val="63055360"/>
        <c:scaling>
          <c:orientation val="minMax"/>
        </c:scaling>
        <c:axPos val="b"/>
        <c:numFmt formatCode="General" sourceLinked="1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63056896"/>
        <c:crosses val="autoZero"/>
        <c:auto val="1"/>
        <c:lblAlgn val="ctr"/>
        <c:lblOffset val="100"/>
        <c:tickLblSkip val="1"/>
        <c:tickMarkSkip val="1"/>
      </c:catAx>
      <c:valAx>
        <c:axId val="63056896"/>
        <c:scaling>
          <c:orientation val="minMax"/>
          <c:max val="2500"/>
          <c:min val="0"/>
        </c:scaling>
        <c:axPos val="l"/>
        <c:majorGridlines/>
        <c:numFmt formatCode="General" sourceLinked="1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63055360"/>
        <c:crosses val="autoZero"/>
        <c:crossBetween val="between"/>
        <c:majorUnit val="500"/>
        <c:minorUnit val="50.006"/>
      </c:valAx>
      <c:spPr>
        <a:noFill/>
        <a:ln w="25392">
          <a:noFill/>
        </a:ln>
      </c:spPr>
    </c:plotArea>
    <c:plotVisOnly val="1"/>
    <c:dispBlanksAs val="gap"/>
  </c:chart>
  <c:txPr>
    <a:bodyPr/>
    <a:lstStyle/>
    <a:p>
      <a:pPr>
        <a:defRPr sz="1799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7.4427687047118246E-2"/>
          <c:y val="7.0516172806196153E-2"/>
          <c:w val="0.88801218588881059"/>
          <c:h val="0.7584014474582190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Сальдо прибылей и убытков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dLbl>
              <c:idx val="0"/>
              <c:layout>
                <c:manualLayout>
                  <c:x val="0.10614818518107041"/>
                  <c:y val="-6.0469471646007585E-2"/>
                </c:manualLayout>
              </c:layout>
              <c:showVal val="1"/>
            </c:dLbl>
            <c:dLbl>
              <c:idx val="1"/>
              <c:layout>
                <c:manualLayout>
                  <c:x val="9.1450744155999131E-2"/>
                  <c:y val="-9.322376878759507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59,1</a:t>
                    </a:r>
                    <a:r>
                      <a:rPr lang="ru-RU" dirty="0" smtClean="0"/>
                      <a:t> – 63,6%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Лист1!$B$1:$C$1</c:f>
              <c:strCache>
                <c:ptCount val="2"/>
                <c:pt idx="0">
                  <c:v>1 кв. 2017 г.</c:v>
                </c:pt>
                <c:pt idx="1">
                  <c:v>1 кв. 2018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92.9</c:v>
                </c:pt>
                <c:pt idx="1">
                  <c:v>59.1</c:v>
                </c:pt>
              </c:numCache>
            </c:numRef>
          </c:val>
        </c:ser>
        <c:dLbls>
          <c:showVal val="1"/>
        </c:dLbls>
        <c:shape val="cylinder"/>
        <c:axId val="69808128"/>
        <c:axId val="69809664"/>
        <c:axId val="0"/>
      </c:bar3DChart>
      <c:catAx>
        <c:axId val="69808128"/>
        <c:scaling>
          <c:orientation val="minMax"/>
        </c:scaling>
        <c:axPos val="b"/>
        <c:tickLblPos val="nextTo"/>
        <c:crossAx val="69809664"/>
        <c:crosses val="autoZero"/>
        <c:auto val="1"/>
        <c:lblAlgn val="ctr"/>
        <c:lblOffset val="100"/>
      </c:catAx>
      <c:valAx>
        <c:axId val="69809664"/>
        <c:scaling>
          <c:orientation val="minMax"/>
          <c:max val="100"/>
          <c:min val="0"/>
        </c:scaling>
        <c:axPos val="l"/>
        <c:majorGridlines/>
        <c:numFmt formatCode="General" sourceLinked="1"/>
        <c:tickLblPos val="nextTo"/>
        <c:crossAx val="69808128"/>
        <c:crosses val="autoZero"/>
        <c:crossBetween val="between"/>
        <c:majorUnit val="20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depthPercent val="100"/>
      <c:rAngAx val="1"/>
    </c:view3D>
    <c:plotArea>
      <c:layout>
        <c:manualLayout>
          <c:layoutTarget val="inner"/>
          <c:xMode val="edge"/>
          <c:yMode val="edge"/>
          <c:x val="0.14893143946686879"/>
          <c:y val="4.1010489575232373E-2"/>
          <c:w val="0.82313543795144439"/>
          <c:h val="0.8308876174252244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dLbl>
              <c:idx val="0"/>
              <c:layout>
                <c:manualLayout>
                  <c:x val="5.0481023035693171E-2"/>
                  <c:y val="-3.4314334745792145E-2"/>
                </c:manualLayout>
              </c:layout>
              <c:showVal val="1"/>
            </c:dLbl>
            <c:dLbl>
              <c:idx val="1"/>
              <c:layout>
                <c:manualLayout>
                  <c:x val="0.11673736577004055"/>
                  <c:y val="-3.676535865620588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2114</a:t>
                    </a:r>
                    <a:r>
                      <a:rPr lang="ru-RU" dirty="0" smtClean="0"/>
                      <a:t>-125,7%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Лист1!$B$1:$C$1</c:f>
              <c:strCache>
                <c:ptCount val="2"/>
                <c:pt idx="0">
                  <c:v>1 кв. 2017 г.</c:v>
                </c:pt>
                <c:pt idx="1">
                  <c:v>1 кв. 2018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1682</c:v>
                </c:pt>
                <c:pt idx="1">
                  <c:v>2114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</c:strCache>
            </c:strRef>
          </c:tx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7900</a:t>
                    </a:r>
                    <a:r>
                      <a:rPr lang="ru-RU" dirty="0" smtClean="0"/>
                      <a:t> – 83,4% 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Лист1!$B$1:$C$1</c:f>
              <c:strCache>
                <c:ptCount val="2"/>
                <c:pt idx="0">
                  <c:v>1 кв. 2017 г.</c:v>
                </c:pt>
                <c:pt idx="1">
                  <c:v>1 кв. 2018 г.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</c:numCache>
            </c:numRef>
          </c:val>
        </c:ser>
        <c:dLbls>
          <c:showVal val="1"/>
        </c:dLbls>
        <c:shape val="cylinder"/>
        <c:axId val="69855488"/>
        <c:axId val="44130304"/>
        <c:axId val="0"/>
      </c:bar3DChart>
      <c:catAx>
        <c:axId val="69855488"/>
        <c:scaling>
          <c:orientation val="minMax"/>
        </c:scaling>
        <c:axPos val="b"/>
        <c:numFmt formatCode="General" sourceLinked="1"/>
        <c:tickLblPos val="nextTo"/>
        <c:crossAx val="44130304"/>
        <c:crosses val="autoZero"/>
        <c:auto val="1"/>
        <c:lblAlgn val="ctr"/>
        <c:lblOffset val="100"/>
      </c:catAx>
      <c:valAx>
        <c:axId val="44130304"/>
        <c:scaling>
          <c:orientation val="minMax"/>
          <c:max val="2500"/>
          <c:min val="0"/>
        </c:scaling>
        <c:axPos val="l"/>
        <c:majorGridlines/>
        <c:numFmt formatCode="General" sourceLinked="1"/>
        <c:tickLblPos val="nextTo"/>
        <c:crossAx val="69855488"/>
        <c:crosses val="autoZero"/>
        <c:crossBetween val="between"/>
        <c:majorUnit val="500"/>
      </c:valAx>
      <c:spPr>
        <a:noFill/>
        <a:ln w="25398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depthPercent val="100"/>
      <c:rAngAx val="1"/>
    </c:view3D>
    <c:plotArea>
      <c:layout>
        <c:manualLayout>
          <c:layoutTarget val="inner"/>
          <c:xMode val="edge"/>
          <c:yMode val="edge"/>
          <c:x val="8.2993475374365092E-2"/>
          <c:y val="4.1016261155625053E-2"/>
          <c:w val="0.89837045473862254"/>
          <c:h val="0.8526481126280089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dLbl>
              <c:idx val="0"/>
              <c:layout>
                <c:manualLayout>
                  <c:x val="0.11589982065484787"/>
                  <c:y val="-5.8789764100285129E-2"/>
                </c:manualLayout>
              </c:layout>
              <c:showVal val="1"/>
            </c:dLbl>
            <c:dLbl>
              <c:idx val="1"/>
              <c:layout>
                <c:manualLayout>
                  <c:x val="0.16797075457224331"/>
                  <c:y val="-4.345330390021076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335,7</a:t>
                    </a:r>
                    <a:r>
                      <a:rPr lang="ru-RU" dirty="0" smtClean="0"/>
                      <a:t> – 112,2%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Лист1!$B$1:$C$1</c:f>
              <c:strCache>
                <c:ptCount val="2"/>
                <c:pt idx="0">
                  <c:v>1 кв. 2017 г.</c:v>
                </c:pt>
                <c:pt idx="1">
                  <c:v>1 кв. 2018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299.3</c:v>
                </c:pt>
                <c:pt idx="1">
                  <c:v>335.7</c:v>
                </c:pt>
              </c:numCache>
            </c:numRef>
          </c:val>
        </c:ser>
        <c:dLbls>
          <c:showVal val="1"/>
        </c:dLbls>
        <c:shape val="cylinder"/>
        <c:axId val="80492800"/>
        <c:axId val="80535552"/>
        <c:axId val="0"/>
      </c:bar3DChart>
      <c:catAx>
        <c:axId val="80492800"/>
        <c:scaling>
          <c:orientation val="minMax"/>
        </c:scaling>
        <c:axPos val="b"/>
        <c:numFmt formatCode="General" sourceLinked="1"/>
        <c:tickLblPos val="nextTo"/>
        <c:crossAx val="80535552"/>
        <c:crosses val="autoZero"/>
        <c:auto val="1"/>
        <c:lblAlgn val="ctr"/>
        <c:lblOffset val="100"/>
      </c:catAx>
      <c:valAx>
        <c:axId val="80535552"/>
        <c:scaling>
          <c:orientation val="minMax"/>
          <c:max val="350"/>
          <c:min val="0"/>
        </c:scaling>
        <c:axPos val="l"/>
        <c:majorGridlines/>
        <c:numFmt formatCode="General" sourceLinked="1"/>
        <c:tickLblPos val="nextTo"/>
        <c:crossAx val="80492800"/>
        <c:crosses val="autoZero"/>
        <c:crossBetween val="between"/>
        <c:majorUnit val="70"/>
      </c:valAx>
      <c:spPr>
        <a:noFill/>
        <a:ln w="25384">
          <a:noFill/>
        </a:ln>
      </c:spPr>
    </c:plotArea>
    <c:plotVisOnly val="1"/>
    <c:dispBlanksAs val="gap"/>
  </c:chart>
  <c:txPr>
    <a:bodyPr/>
    <a:lstStyle/>
    <a:p>
      <a:pPr>
        <a:defRPr sz="1799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depthPercent val="100"/>
      <c:rAngAx val="1"/>
    </c:view3D>
    <c:plotArea>
      <c:layout>
        <c:manualLayout>
          <c:layoutTarget val="inner"/>
          <c:xMode val="edge"/>
          <c:yMode val="edge"/>
          <c:x val="0.10774192836231626"/>
          <c:y val="7.4733934791559112E-2"/>
          <c:w val="0.85200245398479291"/>
          <c:h val="0.7904001271100595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dLbl>
              <c:idx val="0"/>
              <c:layout>
                <c:manualLayout>
                  <c:x val="0.14525483365980871"/>
                  <c:y val="-2.8530326695726596E-2"/>
                </c:manualLayout>
              </c:layout>
              <c:showVal val="1"/>
            </c:dLbl>
            <c:dLbl>
              <c:idx val="1"/>
              <c:layout>
                <c:manualLayout>
                  <c:x val="0.15201087243468353"/>
                  <c:y val="-3.371765882222236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27018,4</a:t>
                    </a:r>
                    <a:r>
                      <a:rPr lang="ru-RU" dirty="0" smtClean="0"/>
                      <a:t> – 110%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Лист1!$B$1:$C$1</c:f>
              <c:strCache>
                <c:ptCount val="2"/>
                <c:pt idx="0">
                  <c:v>1 кв. 2017 г.</c:v>
                </c:pt>
                <c:pt idx="1">
                  <c:v>1 кв. 2018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24551.1</c:v>
                </c:pt>
                <c:pt idx="1">
                  <c:v>27018.400000000001</c:v>
                </c:pt>
              </c:numCache>
            </c:numRef>
          </c:val>
        </c:ser>
        <c:dLbls>
          <c:showVal val="1"/>
        </c:dLbls>
        <c:shape val="cylinder"/>
        <c:axId val="86817792"/>
        <c:axId val="87515904"/>
        <c:axId val="0"/>
      </c:bar3DChart>
      <c:catAx>
        <c:axId val="86817792"/>
        <c:scaling>
          <c:orientation val="minMax"/>
        </c:scaling>
        <c:axPos val="b"/>
        <c:numFmt formatCode="General" sourceLinked="1"/>
        <c:tickLblPos val="nextTo"/>
        <c:crossAx val="87515904"/>
        <c:crosses val="autoZero"/>
        <c:auto val="1"/>
        <c:lblAlgn val="ctr"/>
        <c:lblOffset val="100"/>
      </c:catAx>
      <c:valAx>
        <c:axId val="87515904"/>
        <c:scaling>
          <c:orientation val="minMax"/>
          <c:max val="30000"/>
          <c:min val="0"/>
        </c:scaling>
        <c:axPos val="l"/>
        <c:majorGridlines/>
        <c:numFmt formatCode="General" sourceLinked="1"/>
        <c:tickLblPos val="nextTo"/>
        <c:crossAx val="86817792"/>
        <c:crosses val="autoZero"/>
        <c:crossBetween val="between"/>
        <c:majorUnit val="5000"/>
      </c:valAx>
      <c:spPr>
        <a:noFill/>
        <a:ln w="25384">
          <a:noFill/>
        </a:ln>
      </c:spPr>
    </c:plotArea>
    <c:plotVisOnly val="1"/>
    <c:dispBlanksAs val="gap"/>
  </c:chart>
  <c:txPr>
    <a:bodyPr/>
    <a:lstStyle/>
    <a:p>
      <a:pPr>
        <a:defRPr sz="1799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0.7215</cdr:x>
      <cdr:y>0.51338</cdr:y>
    </cdr:from>
    <cdr:to>
      <cdr:x>0.72375</cdr:x>
      <cdr:y>0.54887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923884" y="2264042"/>
          <a:ext cx="18531" cy="15651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 xmlns="">
              <a:solidFill>
                <a:srgbClr xmlns:mc="http://schemas.openxmlformats.org/markup-compatibility/2006" val="000000" mc:Ignorable="a14" a14:legacySpreadsheetColorIndex="64"/>
              </a:solidFill>
            </a14:hiddenFill>
          </a:ext>
          <a:ext uri="{91240B29-F687-4F45-9708-019B960494DF}">
            <a14:hiddenLine xmlns:a14="http://schemas.microsoft.com/office/drawing/2010/main" xmlns="" w="9525">
              <a:solidFill>
                <a:srgbClr xmlns:mc="http://schemas.openxmlformats.org/markup-compatibility/2006" val="FFFFFF" mc:Ignorable="a14" a14:legacySpreadsheetColorIndex="65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cdr:spPr>
      <cdr:txBody>
        <a:bodyPr xmlns:a="http://schemas.openxmlformats.org/drawingml/2006/main" wrap="none" lIns="18288" tIns="0" rIns="0" bIns="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0.7215</cdr:x>
      <cdr:y>0.51338</cdr:y>
    </cdr:from>
    <cdr:to>
      <cdr:x>0.72375</cdr:x>
      <cdr:y>0.54887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923884" y="2264042"/>
          <a:ext cx="18531" cy="15651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 xmlns="">
              <a:solidFill>
                <a:srgbClr xmlns:mc="http://schemas.openxmlformats.org/markup-compatibility/2006" val="000000" mc:Ignorable="a14" a14:legacySpreadsheetColorIndex="64"/>
              </a:solidFill>
            </a14:hiddenFill>
          </a:ext>
          <a:ext uri="{91240B29-F687-4F45-9708-019B960494DF}">
            <a14:hiddenLine xmlns:a14="http://schemas.microsoft.com/office/drawing/2010/main" xmlns="" w="9525">
              <a:solidFill>
                <a:srgbClr xmlns:mc="http://schemas.openxmlformats.org/markup-compatibility/2006" val="FFFFFF" mc:Ignorable="a14" a14:legacySpreadsheetColorIndex="65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cdr:spPr>
      <cdr:txBody>
        <a:bodyPr xmlns:a="http://schemas.openxmlformats.org/drawingml/2006/main" wrap="none" lIns="18288" tIns="0" rIns="0" bIns="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0.7215</cdr:x>
      <cdr:y>0.51338</cdr:y>
    </cdr:from>
    <cdr:to>
      <cdr:x>0.72375</cdr:x>
      <cdr:y>0.54887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923884" y="2264042"/>
          <a:ext cx="18531" cy="15651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 xmlns="">
              <a:solidFill>
                <a:srgbClr xmlns:mc="http://schemas.openxmlformats.org/markup-compatibility/2006" val="000000" mc:Ignorable="a14" a14:legacySpreadsheetColorIndex="64"/>
              </a:solidFill>
            </a14:hiddenFill>
          </a:ext>
          <a:ext uri="{91240B29-F687-4F45-9708-019B960494DF}">
            <a14:hiddenLine xmlns:a14="http://schemas.microsoft.com/office/drawing/2010/main" xmlns="" w="9525">
              <a:solidFill>
                <a:srgbClr xmlns:mc="http://schemas.openxmlformats.org/markup-compatibility/2006" val="FFFFFF" mc:Ignorable="a14" a14:legacySpreadsheetColorIndex="65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cdr:spPr>
      <cdr:txBody>
        <a:bodyPr xmlns:a="http://schemas.openxmlformats.org/drawingml/2006/main" wrap="none" lIns="18288" tIns="0" rIns="0" bIns="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endParaRPr lang="ru-RU"/>
        </a:p>
      </cdr:txBody>
    </cdr:sp>
  </cdr:relSizeAnchor>
  <cdr:relSizeAnchor xmlns:cdr="http://schemas.openxmlformats.org/drawingml/2006/chartDrawing">
    <cdr:from>
      <cdr:x>0.73945</cdr:x>
      <cdr:y>0.19463</cdr:y>
    </cdr:from>
    <cdr:to>
      <cdr:x>0.87532</cdr:x>
      <cdr:y>0.29925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130879" y="872045"/>
          <a:ext cx="1126493" cy="4687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(+</a:t>
          </a:r>
          <a:r>
            <a:rPr lang="ru-RU" sz="1800" dirty="0" smtClean="0"/>
            <a:t>156 кг)</a:t>
          </a:r>
          <a:endParaRPr lang="ru-RU" sz="18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Прямоуг.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01" tIns="45450" rIns="90901" bIns="45450" numCol="1" anchor="t" anchorCtr="0" compatLnSpc="1">
            <a:prstTxWarp prst="textNoShape">
              <a:avLst/>
            </a:prstTxWarp>
          </a:bodyPr>
          <a:lstStyle>
            <a:lvl1pPr defTabSz="909638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27" name="Прямоуг.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7463" y="0"/>
            <a:ext cx="29305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01" tIns="45450" rIns="90901" bIns="45450" numCol="1" anchor="t" anchorCtr="0" compatLnSpc="1">
            <a:prstTxWarp prst="textNoShape">
              <a:avLst/>
            </a:prstTxWarp>
          </a:bodyPr>
          <a:lstStyle>
            <a:lvl1pPr algn="r" defTabSz="909638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28" name="Прямоуг.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29305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01" tIns="45450" rIns="90901" bIns="45450" numCol="1" anchor="b" anchorCtr="0" compatLnSpc="1">
            <a:prstTxWarp prst="textNoShape">
              <a:avLst/>
            </a:prstTxWarp>
          </a:bodyPr>
          <a:lstStyle>
            <a:lvl1pPr defTabSz="909638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29" name="Прямоуг.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7463" y="9372600"/>
            <a:ext cx="29305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01" tIns="45450" rIns="90901" bIns="45450" numCol="1" anchor="b" anchorCtr="0" compatLnSpc="1">
            <a:prstTxWarp prst="textNoShape">
              <a:avLst/>
            </a:prstTxWarp>
          </a:bodyPr>
          <a:lstStyle>
            <a:lvl1pPr algn="r" defTabSz="909638">
              <a:defRPr sz="1200"/>
            </a:lvl1pPr>
          </a:lstStyle>
          <a:p>
            <a:pPr>
              <a:defRPr/>
            </a:pPr>
            <a:fld id="{6F58D0E2-27D3-43CC-A4BA-339BEC3FDB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73019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89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289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CBA5C9-8BF4-43D8-BC6C-0DB513FFEC4F}" type="datetimeFigureOut">
              <a:rPr lang="ru-RU" smtClean="0"/>
              <a:pPr/>
              <a:t>24.05.2018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39775"/>
            <a:ext cx="4933950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687888"/>
            <a:ext cx="5407025" cy="44402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2600"/>
            <a:ext cx="29289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372600"/>
            <a:ext cx="29289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0FF9E-FFD9-45E6-8600-01E94A2F41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0596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0FF9E-FFD9-45E6-8600-01E94A2F41F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2937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0FF9E-FFD9-45E6-8600-01E94A2F41F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8195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0FF9E-FFD9-45E6-8600-01E94A2F41F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8195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D0D49-FEA7-41B8-8BAC-40BA9D9DB6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0577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6DE3C4-7290-4BC7-B549-39869F4F7E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292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7ADDD-E301-4091-B717-4CFA73D1C7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3292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68217-BB15-4EB2-84B4-31AD291DF0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61097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5" name="Полилиния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>
                <a:gd name="T0" fmla="*/ 2795 w 2780"/>
                <a:gd name="T1" fmla="*/ 18 h 953"/>
                <a:gd name="T2" fmla="*/ 2705 w 2780"/>
                <a:gd name="T3" fmla="*/ 24 h 953"/>
                <a:gd name="T4" fmla="*/ 2638 w 2780"/>
                <a:gd name="T5" fmla="*/ 102 h 953"/>
                <a:gd name="T6" fmla="*/ 2535 w 2780"/>
                <a:gd name="T7" fmla="*/ 156 h 953"/>
                <a:gd name="T8" fmla="*/ 2529 w 2780"/>
                <a:gd name="T9" fmla="*/ 222 h 953"/>
                <a:gd name="T10" fmla="*/ 2511 w 2780"/>
                <a:gd name="T11" fmla="*/ 246 h 953"/>
                <a:gd name="T12" fmla="*/ 2493 w 2780"/>
                <a:gd name="T13" fmla="*/ 252 h 953"/>
                <a:gd name="T14" fmla="*/ 2421 w 2780"/>
                <a:gd name="T15" fmla="*/ 210 h 953"/>
                <a:gd name="T16" fmla="*/ 2281 w 2780"/>
                <a:gd name="T17" fmla="*/ 192 h 953"/>
                <a:gd name="T18" fmla="*/ 2257 w 2780"/>
                <a:gd name="T19" fmla="*/ 186 h 953"/>
                <a:gd name="T20" fmla="*/ 2239 w 2780"/>
                <a:gd name="T21" fmla="*/ 192 h 953"/>
                <a:gd name="T22" fmla="*/ 2167 w 2780"/>
                <a:gd name="T23" fmla="*/ 228 h 953"/>
                <a:gd name="T24" fmla="*/ 2131 w 2780"/>
                <a:gd name="T25" fmla="*/ 240 h 953"/>
                <a:gd name="T26" fmla="*/ 2107 w 2780"/>
                <a:gd name="T27" fmla="*/ 246 h 953"/>
                <a:gd name="T28" fmla="*/ 2095 w 2780"/>
                <a:gd name="T29" fmla="*/ 258 h 953"/>
                <a:gd name="T30" fmla="*/ 2095 w 2780"/>
                <a:gd name="T31" fmla="*/ 276 h 953"/>
                <a:gd name="T32" fmla="*/ 2072 w 2780"/>
                <a:gd name="T33" fmla="*/ 300 h 953"/>
                <a:gd name="T34" fmla="*/ 2054 w 2780"/>
                <a:gd name="T35" fmla="*/ 312 h 953"/>
                <a:gd name="T36" fmla="*/ 2042 w 2780"/>
                <a:gd name="T37" fmla="*/ 324 h 953"/>
                <a:gd name="T38" fmla="*/ 2030 w 2780"/>
                <a:gd name="T39" fmla="*/ 336 h 953"/>
                <a:gd name="T40" fmla="*/ 1997 w 2780"/>
                <a:gd name="T41" fmla="*/ 342 h 953"/>
                <a:gd name="T42" fmla="*/ 1931 w 2780"/>
                <a:gd name="T43" fmla="*/ 336 h 953"/>
                <a:gd name="T44" fmla="*/ 1895 w 2780"/>
                <a:gd name="T45" fmla="*/ 330 h 953"/>
                <a:gd name="T46" fmla="*/ 1883 w 2780"/>
                <a:gd name="T47" fmla="*/ 342 h 953"/>
                <a:gd name="T48" fmla="*/ 1871 w 2780"/>
                <a:gd name="T49" fmla="*/ 354 h 953"/>
                <a:gd name="T50" fmla="*/ 1841 w 2780"/>
                <a:gd name="T51" fmla="*/ 360 h 953"/>
                <a:gd name="T52" fmla="*/ 1782 w 2780"/>
                <a:gd name="T53" fmla="*/ 342 h 953"/>
                <a:gd name="T54" fmla="*/ 1758 w 2780"/>
                <a:gd name="T55" fmla="*/ 342 h 953"/>
                <a:gd name="T56" fmla="*/ 1734 w 2780"/>
                <a:gd name="T57" fmla="*/ 354 h 953"/>
                <a:gd name="T58" fmla="*/ 1671 w 2780"/>
                <a:gd name="T59" fmla="*/ 425 h 953"/>
                <a:gd name="T60" fmla="*/ 1629 w 2780"/>
                <a:gd name="T61" fmla="*/ 569 h 953"/>
                <a:gd name="T62" fmla="*/ 1629 w 2780"/>
                <a:gd name="T63" fmla="*/ 593 h 953"/>
                <a:gd name="T64" fmla="*/ 1635 w 2780"/>
                <a:gd name="T65" fmla="*/ 641 h 953"/>
                <a:gd name="T66" fmla="*/ 1653 w 2780"/>
                <a:gd name="T67" fmla="*/ 659 h 953"/>
                <a:gd name="T68" fmla="*/ 1647 w 2780"/>
                <a:gd name="T69" fmla="*/ 671 h 953"/>
                <a:gd name="T70" fmla="*/ 1635 w 2780"/>
                <a:gd name="T71" fmla="*/ 683 h 953"/>
                <a:gd name="T72" fmla="*/ 1557 w 2780"/>
                <a:gd name="T73" fmla="*/ 689 h 953"/>
                <a:gd name="T74" fmla="*/ 1480 w 2780"/>
                <a:gd name="T75" fmla="*/ 629 h 953"/>
                <a:gd name="T76" fmla="*/ 1345 w 2780"/>
                <a:gd name="T77" fmla="*/ 587 h 953"/>
                <a:gd name="T78" fmla="*/ 1196 w 2780"/>
                <a:gd name="T79" fmla="*/ 671 h 953"/>
                <a:gd name="T80" fmla="*/ 1025 w 2780"/>
                <a:gd name="T81" fmla="*/ 731 h 953"/>
                <a:gd name="T82" fmla="*/ 822 w 2780"/>
                <a:gd name="T83" fmla="*/ 743 h 953"/>
                <a:gd name="T84" fmla="*/ 634 w 2780"/>
                <a:gd name="T85" fmla="*/ 701 h 953"/>
                <a:gd name="T86" fmla="*/ 574 w 2780"/>
                <a:gd name="T87" fmla="*/ 695 h 953"/>
                <a:gd name="T88" fmla="*/ 562 w 2780"/>
                <a:gd name="T89" fmla="*/ 701 h 953"/>
                <a:gd name="T90" fmla="*/ 526 w 2780"/>
                <a:gd name="T91" fmla="*/ 731 h 953"/>
                <a:gd name="T92" fmla="*/ 439 w 2780"/>
                <a:gd name="T93" fmla="*/ 809 h 953"/>
                <a:gd name="T94" fmla="*/ 409 w 2780"/>
                <a:gd name="T95" fmla="*/ 821 h 953"/>
                <a:gd name="T96" fmla="*/ 385 w 2780"/>
                <a:gd name="T97" fmla="*/ 821 h 953"/>
                <a:gd name="T98" fmla="*/ 338 w 2780"/>
                <a:gd name="T99" fmla="*/ 827 h 953"/>
                <a:gd name="T100" fmla="*/ 212 w 2780"/>
                <a:gd name="T101" fmla="*/ 851 h 953"/>
                <a:gd name="T102" fmla="*/ 176 w 2780"/>
                <a:gd name="T103" fmla="*/ 857 h 953"/>
                <a:gd name="T104" fmla="*/ 125 w 2780"/>
                <a:gd name="T105" fmla="*/ 851 h 953"/>
                <a:gd name="T106" fmla="*/ 107 w 2780"/>
                <a:gd name="T107" fmla="*/ 857 h 953"/>
                <a:gd name="T108" fmla="*/ 101 w 2780"/>
                <a:gd name="T109" fmla="*/ 875 h 953"/>
                <a:gd name="T110" fmla="*/ 83 w 2780"/>
                <a:gd name="T111" fmla="*/ 887 h 953"/>
                <a:gd name="T112" fmla="*/ 48 w 2780"/>
                <a:gd name="T113" fmla="*/ 899 h 953"/>
                <a:gd name="T114" fmla="*/ 2807 w 2780"/>
                <a:gd name="T115" fmla="*/ 24 h 95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Полилиния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>
                <a:gd name="T0" fmla="*/ 12 w 12"/>
                <a:gd name="T1" fmla="*/ 18 h 18"/>
                <a:gd name="T2" fmla="*/ 12 w 12"/>
                <a:gd name="T3" fmla="*/ 12 h 18"/>
                <a:gd name="T4" fmla="*/ 6 w 12"/>
                <a:gd name="T5" fmla="*/ 6 h 18"/>
                <a:gd name="T6" fmla="*/ 6 w 12"/>
                <a:gd name="T7" fmla="*/ 6 h 18"/>
                <a:gd name="T8" fmla="*/ 0 w 12"/>
                <a:gd name="T9" fmla="*/ 0 h 18"/>
                <a:gd name="T10" fmla="*/ 12 w 12"/>
                <a:gd name="T11" fmla="*/ 18 h 18"/>
                <a:gd name="T12" fmla="*/ 12 w 12"/>
                <a:gd name="T13" fmla="*/ 18 h 18"/>
                <a:gd name="T14" fmla="*/ 12 w 12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Полилиния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>
                <a:gd name="T0" fmla="*/ 0 w 6"/>
                <a:gd name="T1" fmla="*/ 12 h 18"/>
                <a:gd name="T2" fmla="*/ 6 w 6"/>
                <a:gd name="T3" fmla="*/ 18 h 18"/>
                <a:gd name="T4" fmla="*/ 0 w 6"/>
                <a:gd name="T5" fmla="*/ 0 h 18"/>
                <a:gd name="T6" fmla="*/ 0 w 6"/>
                <a:gd name="T7" fmla="*/ 12 h 18"/>
                <a:gd name="T8" fmla="*/ 0 w 6"/>
                <a:gd name="T9" fmla="*/ 12 h 18"/>
                <a:gd name="T10" fmla="*/ 0 w 6"/>
                <a:gd name="T11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Полилиния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>
                <a:gd name="T0" fmla="*/ 280 w 304"/>
                <a:gd name="T1" fmla="*/ 42 h 741"/>
                <a:gd name="T2" fmla="*/ 274 w 304"/>
                <a:gd name="T3" fmla="*/ 42 h 741"/>
                <a:gd name="T4" fmla="*/ 268 w 304"/>
                <a:gd name="T5" fmla="*/ 42 h 741"/>
                <a:gd name="T6" fmla="*/ 256 w 304"/>
                <a:gd name="T7" fmla="*/ 42 h 741"/>
                <a:gd name="T8" fmla="*/ 238 w 304"/>
                <a:gd name="T9" fmla="*/ 48 h 741"/>
                <a:gd name="T10" fmla="*/ 214 w 304"/>
                <a:gd name="T11" fmla="*/ 12 h 741"/>
                <a:gd name="T12" fmla="*/ 196 w 304"/>
                <a:gd name="T13" fmla="*/ 0 h 741"/>
                <a:gd name="T14" fmla="*/ 196 w 304"/>
                <a:gd name="T15" fmla="*/ 0 h 741"/>
                <a:gd name="T16" fmla="*/ 164 w 304"/>
                <a:gd name="T17" fmla="*/ 167 h 741"/>
                <a:gd name="T18" fmla="*/ 144 w 304"/>
                <a:gd name="T19" fmla="*/ 217 h 741"/>
                <a:gd name="T20" fmla="*/ 110 w 304"/>
                <a:gd name="T21" fmla="*/ 281 h 741"/>
                <a:gd name="T22" fmla="*/ 96 w 304"/>
                <a:gd name="T23" fmla="*/ 327 h 741"/>
                <a:gd name="T24" fmla="*/ 124 w 304"/>
                <a:gd name="T25" fmla="*/ 405 h 741"/>
                <a:gd name="T26" fmla="*/ 100 w 304"/>
                <a:gd name="T27" fmla="*/ 463 h 741"/>
                <a:gd name="T28" fmla="*/ 68 w 304"/>
                <a:gd name="T29" fmla="*/ 503 h 741"/>
                <a:gd name="T30" fmla="*/ 30 w 304"/>
                <a:gd name="T31" fmla="*/ 539 h 741"/>
                <a:gd name="T32" fmla="*/ 24 w 304"/>
                <a:gd name="T33" fmla="*/ 613 h 741"/>
                <a:gd name="T34" fmla="*/ 0 w 304"/>
                <a:gd name="T35" fmla="*/ 741 h 741"/>
                <a:gd name="T36" fmla="*/ 202 w 304"/>
                <a:gd name="T37" fmla="*/ 741 h 741"/>
                <a:gd name="T38" fmla="*/ 180 w 304"/>
                <a:gd name="T39" fmla="*/ 639 h 741"/>
                <a:gd name="T40" fmla="*/ 192 w 304"/>
                <a:gd name="T41" fmla="*/ 589 h 741"/>
                <a:gd name="T42" fmla="*/ 178 w 304"/>
                <a:gd name="T43" fmla="*/ 539 h 741"/>
                <a:gd name="T44" fmla="*/ 190 w 304"/>
                <a:gd name="T45" fmla="*/ 499 h 741"/>
                <a:gd name="T46" fmla="*/ 184 w 304"/>
                <a:gd name="T47" fmla="*/ 465 h 741"/>
                <a:gd name="T48" fmla="*/ 192 w 304"/>
                <a:gd name="T49" fmla="*/ 391 h 741"/>
                <a:gd name="T50" fmla="*/ 216 w 304"/>
                <a:gd name="T51" fmla="*/ 313 h 741"/>
                <a:gd name="T52" fmla="*/ 238 w 304"/>
                <a:gd name="T53" fmla="*/ 249 h 741"/>
                <a:gd name="T54" fmla="*/ 268 w 304"/>
                <a:gd name="T55" fmla="*/ 185 h 741"/>
                <a:gd name="T56" fmla="*/ 284 w 304"/>
                <a:gd name="T57" fmla="*/ 159 h 741"/>
                <a:gd name="T58" fmla="*/ 304 w 304"/>
                <a:gd name="T59" fmla="*/ 12 h 741"/>
                <a:gd name="T60" fmla="*/ 298 w 304"/>
                <a:gd name="T61" fmla="*/ 24 h 741"/>
                <a:gd name="T62" fmla="*/ 292 w 304"/>
                <a:gd name="T63" fmla="*/ 30 h 741"/>
                <a:gd name="T64" fmla="*/ 292 w 304"/>
                <a:gd name="T65" fmla="*/ 36 h 741"/>
                <a:gd name="T66" fmla="*/ 286 w 304"/>
                <a:gd name="T67" fmla="*/ 36 h 741"/>
                <a:gd name="T68" fmla="*/ 286 w 304"/>
                <a:gd name="T69" fmla="*/ 42 h 741"/>
                <a:gd name="T70" fmla="*/ 280 w 304"/>
                <a:gd name="T71" fmla="*/ 42 h 741"/>
                <a:gd name="T72" fmla="*/ 280 w 304"/>
                <a:gd name="T73" fmla="*/ 42 h 741"/>
                <a:gd name="T74" fmla="*/ 280 w 304"/>
                <a:gd name="T75" fmla="*/ 42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Полилиния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>
                <a:gd name="T0" fmla="*/ 284 w 314"/>
                <a:gd name="T1" fmla="*/ 6 h 767"/>
                <a:gd name="T2" fmla="*/ 278 w 314"/>
                <a:gd name="T3" fmla="*/ 6 h 767"/>
                <a:gd name="T4" fmla="*/ 272 w 314"/>
                <a:gd name="T5" fmla="*/ 12 h 767"/>
                <a:gd name="T6" fmla="*/ 254 w 314"/>
                <a:gd name="T7" fmla="*/ 18 h 767"/>
                <a:gd name="T8" fmla="*/ 230 w 314"/>
                <a:gd name="T9" fmla="*/ 24 h 767"/>
                <a:gd name="T10" fmla="*/ 206 w 314"/>
                <a:gd name="T11" fmla="*/ 42 h 767"/>
                <a:gd name="T12" fmla="*/ 188 w 314"/>
                <a:gd name="T13" fmla="*/ 48 h 767"/>
                <a:gd name="T14" fmla="*/ 176 w 314"/>
                <a:gd name="T15" fmla="*/ 54 h 767"/>
                <a:gd name="T16" fmla="*/ 170 w 314"/>
                <a:gd name="T17" fmla="*/ 54 h 767"/>
                <a:gd name="T18" fmla="*/ 150 w 314"/>
                <a:gd name="T19" fmla="*/ 169 h 767"/>
                <a:gd name="T20" fmla="*/ 110 w 314"/>
                <a:gd name="T21" fmla="*/ 225 h 767"/>
                <a:gd name="T22" fmla="*/ 54 w 314"/>
                <a:gd name="T23" fmla="*/ 383 h 767"/>
                <a:gd name="T24" fmla="*/ 82 w 314"/>
                <a:gd name="T25" fmla="*/ 555 h 767"/>
                <a:gd name="T26" fmla="*/ 40 w 314"/>
                <a:gd name="T27" fmla="*/ 679 h 767"/>
                <a:gd name="T28" fmla="*/ 0 w 314"/>
                <a:gd name="T29" fmla="*/ 767 h 767"/>
                <a:gd name="T30" fmla="*/ 108 w 314"/>
                <a:gd name="T31" fmla="*/ 767 h 767"/>
                <a:gd name="T32" fmla="*/ 120 w 314"/>
                <a:gd name="T33" fmla="*/ 611 h 767"/>
                <a:gd name="T34" fmla="*/ 148 w 314"/>
                <a:gd name="T35" fmla="*/ 499 h 767"/>
                <a:gd name="T36" fmla="*/ 160 w 314"/>
                <a:gd name="T37" fmla="*/ 367 h 767"/>
                <a:gd name="T38" fmla="*/ 218 w 314"/>
                <a:gd name="T39" fmla="*/ 327 h 767"/>
                <a:gd name="T40" fmla="*/ 238 w 314"/>
                <a:gd name="T41" fmla="*/ 221 h 767"/>
                <a:gd name="T42" fmla="*/ 296 w 314"/>
                <a:gd name="T43" fmla="*/ 135 h 767"/>
                <a:gd name="T44" fmla="*/ 314 w 314"/>
                <a:gd name="T45" fmla="*/ 0 h 767"/>
                <a:gd name="T46" fmla="*/ 302 w 314"/>
                <a:gd name="T47" fmla="*/ 0 h 767"/>
                <a:gd name="T48" fmla="*/ 296 w 314"/>
                <a:gd name="T49" fmla="*/ 0 h 767"/>
                <a:gd name="T50" fmla="*/ 290 w 314"/>
                <a:gd name="T51" fmla="*/ 0 h 767"/>
                <a:gd name="T52" fmla="*/ 284 w 314"/>
                <a:gd name="T53" fmla="*/ 6 h 767"/>
                <a:gd name="T54" fmla="*/ 284 w 314"/>
                <a:gd name="T55" fmla="*/ 6 h 767"/>
                <a:gd name="T56" fmla="*/ 284 w 314"/>
                <a:gd name="T57" fmla="*/ 6 h 767"/>
                <a:gd name="T58" fmla="*/ 284 w 314"/>
                <a:gd name="T59" fmla="*/ 6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Полилиния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>
                <a:gd name="T0" fmla="*/ 257 w 275"/>
                <a:gd name="T1" fmla="*/ 12 h 623"/>
                <a:gd name="T2" fmla="*/ 239 w 275"/>
                <a:gd name="T3" fmla="*/ 6 h 623"/>
                <a:gd name="T4" fmla="*/ 203 w 275"/>
                <a:gd name="T5" fmla="*/ 6 h 623"/>
                <a:gd name="T6" fmla="*/ 203 w 275"/>
                <a:gd name="T7" fmla="*/ 6 h 623"/>
                <a:gd name="T8" fmla="*/ 197 w 275"/>
                <a:gd name="T9" fmla="*/ 6 h 623"/>
                <a:gd name="T10" fmla="*/ 185 w 275"/>
                <a:gd name="T11" fmla="*/ 0 h 623"/>
                <a:gd name="T12" fmla="*/ 173 w 275"/>
                <a:gd name="T13" fmla="*/ 0 h 623"/>
                <a:gd name="T14" fmla="*/ 166 w 275"/>
                <a:gd name="T15" fmla="*/ 0 h 623"/>
                <a:gd name="T16" fmla="*/ 160 w 275"/>
                <a:gd name="T17" fmla="*/ 0 h 623"/>
                <a:gd name="T18" fmla="*/ 144 w 275"/>
                <a:gd name="T19" fmla="*/ 117 h 623"/>
                <a:gd name="T20" fmla="*/ 128 w 275"/>
                <a:gd name="T21" fmla="*/ 185 h 623"/>
                <a:gd name="T22" fmla="*/ 58 w 275"/>
                <a:gd name="T23" fmla="*/ 299 h 623"/>
                <a:gd name="T24" fmla="*/ 54 w 275"/>
                <a:gd name="T25" fmla="*/ 441 h 623"/>
                <a:gd name="T26" fmla="*/ 24 w 275"/>
                <a:gd name="T27" fmla="*/ 523 h 623"/>
                <a:gd name="T28" fmla="*/ 0 w 275"/>
                <a:gd name="T29" fmla="*/ 623 h 623"/>
                <a:gd name="T30" fmla="*/ 78 w 275"/>
                <a:gd name="T31" fmla="*/ 623 h 623"/>
                <a:gd name="T32" fmla="*/ 92 w 275"/>
                <a:gd name="T33" fmla="*/ 555 h 623"/>
                <a:gd name="T34" fmla="*/ 134 w 275"/>
                <a:gd name="T35" fmla="*/ 447 h 623"/>
                <a:gd name="T36" fmla="*/ 158 w 275"/>
                <a:gd name="T37" fmla="*/ 315 h 623"/>
                <a:gd name="T38" fmla="*/ 184 w 275"/>
                <a:gd name="T39" fmla="*/ 257 h 623"/>
                <a:gd name="T40" fmla="*/ 216 w 275"/>
                <a:gd name="T41" fmla="*/ 211 h 623"/>
                <a:gd name="T42" fmla="*/ 222 w 275"/>
                <a:gd name="T43" fmla="*/ 145 h 623"/>
                <a:gd name="T44" fmla="*/ 240 w 275"/>
                <a:gd name="T45" fmla="*/ 111 h 623"/>
                <a:gd name="T46" fmla="*/ 262 w 275"/>
                <a:gd name="T47" fmla="*/ 79 h 623"/>
                <a:gd name="T48" fmla="*/ 275 w 275"/>
                <a:gd name="T49" fmla="*/ 6 h 623"/>
                <a:gd name="T50" fmla="*/ 263 w 275"/>
                <a:gd name="T51" fmla="*/ 12 h 623"/>
                <a:gd name="T52" fmla="*/ 257 w 275"/>
                <a:gd name="T53" fmla="*/ 12 h 623"/>
                <a:gd name="T54" fmla="*/ 257 w 275"/>
                <a:gd name="T55" fmla="*/ 12 h 623"/>
                <a:gd name="T56" fmla="*/ 257 w 275"/>
                <a:gd name="T57" fmla="*/ 1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Полилиния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>
                <a:gd name="T0" fmla="*/ 171 w 213"/>
                <a:gd name="T1" fmla="*/ 12 h 611"/>
                <a:gd name="T2" fmla="*/ 159 w 213"/>
                <a:gd name="T3" fmla="*/ 24 h 611"/>
                <a:gd name="T4" fmla="*/ 153 w 213"/>
                <a:gd name="T5" fmla="*/ 36 h 611"/>
                <a:gd name="T6" fmla="*/ 128 w 213"/>
                <a:gd name="T7" fmla="*/ 60 h 611"/>
                <a:gd name="T8" fmla="*/ 110 w 213"/>
                <a:gd name="T9" fmla="*/ 83 h 611"/>
                <a:gd name="T10" fmla="*/ 86 w 213"/>
                <a:gd name="T11" fmla="*/ 119 h 611"/>
                <a:gd name="T12" fmla="*/ 68 w 213"/>
                <a:gd name="T13" fmla="*/ 167 h 611"/>
                <a:gd name="T14" fmla="*/ 68 w 213"/>
                <a:gd name="T15" fmla="*/ 221 h 611"/>
                <a:gd name="T16" fmla="*/ 68 w 213"/>
                <a:gd name="T17" fmla="*/ 227 h 611"/>
                <a:gd name="T18" fmla="*/ 68 w 213"/>
                <a:gd name="T19" fmla="*/ 233 h 611"/>
                <a:gd name="T20" fmla="*/ 68 w 213"/>
                <a:gd name="T21" fmla="*/ 239 h 611"/>
                <a:gd name="T22" fmla="*/ 68 w 213"/>
                <a:gd name="T23" fmla="*/ 245 h 611"/>
                <a:gd name="T24" fmla="*/ 68 w 213"/>
                <a:gd name="T25" fmla="*/ 251 h 611"/>
                <a:gd name="T26" fmla="*/ 68 w 213"/>
                <a:gd name="T27" fmla="*/ 251 h 611"/>
                <a:gd name="T28" fmla="*/ 68 w 213"/>
                <a:gd name="T29" fmla="*/ 257 h 611"/>
                <a:gd name="T30" fmla="*/ 68 w 213"/>
                <a:gd name="T31" fmla="*/ 269 h 611"/>
                <a:gd name="T32" fmla="*/ 74 w 213"/>
                <a:gd name="T33" fmla="*/ 287 h 611"/>
                <a:gd name="T34" fmla="*/ 80 w 213"/>
                <a:gd name="T35" fmla="*/ 305 h 611"/>
                <a:gd name="T36" fmla="*/ 86 w 213"/>
                <a:gd name="T37" fmla="*/ 311 h 611"/>
                <a:gd name="T38" fmla="*/ 86 w 213"/>
                <a:gd name="T39" fmla="*/ 311 h 611"/>
                <a:gd name="T40" fmla="*/ 92 w 213"/>
                <a:gd name="T41" fmla="*/ 317 h 611"/>
                <a:gd name="T42" fmla="*/ 92 w 213"/>
                <a:gd name="T43" fmla="*/ 323 h 611"/>
                <a:gd name="T44" fmla="*/ 92 w 213"/>
                <a:gd name="T45" fmla="*/ 323 h 611"/>
                <a:gd name="T46" fmla="*/ 24 w 213"/>
                <a:gd name="T47" fmla="*/ 437 h 611"/>
                <a:gd name="T48" fmla="*/ 18 w 213"/>
                <a:gd name="T49" fmla="*/ 471 h 611"/>
                <a:gd name="T50" fmla="*/ 0 w 213"/>
                <a:gd name="T51" fmla="*/ 547 h 611"/>
                <a:gd name="T52" fmla="*/ 50 w 213"/>
                <a:gd name="T53" fmla="*/ 611 h 611"/>
                <a:gd name="T54" fmla="*/ 114 w 213"/>
                <a:gd name="T55" fmla="*/ 611 h 611"/>
                <a:gd name="T56" fmla="*/ 104 w 213"/>
                <a:gd name="T57" fmla="*/ 555 h 611"/>
                <a:gd name="T58" fmla="*/ 120 w 213"/>
                <a:gd name="T59" fmla="*/ 515 h 611"/>
                <a:gd name="T60" fmla="*/ 150 w 213"/>
                <a:gd name="T61" fmla="*/ 449 h 611"/>
                <a:gd name="T62" fmla="*/ 166 w 213"/>
                <a:gd name="T63" fmla="*/ 377 h 611"/>
                <a:gd name="T64" fmla="*/ 156 w 213"/>
                <a:gd name="T65" fmla="*/ 295 h 611"/>
                <a:gd name="T66" fmla="*/ 170 w 213"/>
                <a:gd name="T67" fmla="*/ 203 h 611"/>
                <a:gd name="T68" fmla="*/ 212 w 213"/>
                <a:gd name="T69" fmla="*/ 95 h 611"/>
                <a:gd name="T70" fmla="*/ 213 w 213"/>
                <a:gd name="T71" fmla="*/ 0 h 611"/>
                <a:gd name="T72" fmla="*/ 207 w 213"/>
                <a:gd name="T73" fmla="*/ 0 h 611"/>
                <a:gd name="T74" fmla="*/ 201 w 213"/>
                <a:gd name="T75" fmla="*/ 0 h 611"/>
                <a:gd name="T76" fmla="*/ 195 w 213"/>
                <a:gd name="T77" fmla="*/ 0 h 611"/>
                <a:gd name="T78" fmla="*/ 189 w 213"/>
                <a:gd name="T79" fmla="*/ 0 h 611"/>
                <a:gd name="T80" fmla="*/ 183 w 213"/>
                <a:gd name="T81" fmla="*/ 6 h 611"/>
                <a:gd name="T82" fmla="*/ 177 w 213"/>
                <a:gd name="T83" fmla="*/ 6 h 611"/>
                <a:gd name="T84" fmla="*/ 171 w 213"/>
                <a:gd name="T85" fmla="*/ 12 h 611"/>
                <a:gd name="T86" fmla="*/ 171 w 213"/>
                <a:gd name="T87" fmla="*/ 12 h 611"/>
                <a:gd name="T88" fmla="*/ 171 w 213"/>
                <a:gd name="T89" fmla="*/ 12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Полилиния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>
                <a:gd name="T0" fmla="*/ 149 w 167"/>
                <a:gd name="T1" fmla="*/ 60 h 384"/>
                <a:gd name="T2" fmla="*/ 119 w 167"/>
                <a:gd name="T3" fmla="*/ 30 h 384"/>
                <a:gd name="T4" fmla="*/ 89 w 167"/>
                <a:gd name="T5" fmla="*/ 12 h 384"/>
                <a:gd name="T6" fmla="*/ 59 w 167"/>
                <a:gd name="T7" fmla="*/ 0 h 384"/>
                <a:gd name="T8" fmla="*/ 54 w 167"/>
                <a:gd name="T9" fmla="*/ 70 h 384"/>
                <a:gd name="T10" fmla="*/ 46 w 167"/>
                <a:gd name="T11" fmla="*/ 112 h 384"/>
                <a:gd name="T12" fmla="*/ 52 w 167"/>
                <a:gd name="T13" fmla="*/ 168 h 384"/>
                <a:gd name="T14" fmla="*/ 24 w 167"/>
                <a:gd name="T15" fmla="*/ 194 h 384"/>
                <a:gd name="T16" fmla="*/ 16 w 167"/>
                <a:gd name="T17" fmla="*/ 258 h 384"/>
                <a:gd name="T18" fmla="*/ 2 w 167"/>
                <a:gd name="T19" fmla="*/ 300 h 384"/>
                <a:gd name="T20" fmla="*/ 0 w 167"/>
                <a:gd name="T21" fmla="*/ 352 h 384"/>
                <a:gd name="T22" fmla="*/ 47 w 167"/>
                <a:gd name="T23" fmla="*/ 384 h 384"/>
                <a:gd name="T24" fmla="*/ 149 w 167"/>
                <a:gd name="T25" fmla="*/ 384 h 384"/>
                <a:gd name="T26" fmla="*/ 134 w 167"/>
                <a:gd name="T27" fmla="*/ 350 h 384"/>
                <a:gd name="T28" fmla="*/ 104 w 167"/>
                <a:gd name="T29" fmla="*/ 324 h 384"/>
                <a:gd name="T30" fmla="*/ 138 w 167"/>
                <a:gd name="T31" fmla="*/ 274 h 384"/>
                <a:gd name="T32" fmla="*/ 122 w 167"/>
                <a:gd name="T33" fmla="*/ 220 h 384"/>
                <a:gd name="T34" fmla="*/ 132 w 167"/>
                <a:gd name="T35" fmla="*/ 186 h 384"/>
                <a:gd name="T36" fmla="*/ 140 w 167"/>
                <a:gd name="T37" fmla="*/ 154 h 384"/>
                <a:gd name="T38" fmla="*/ 167 w 167"/>
                <a:gd name="T39" fmla="*/ 90 h 384"/>
                <a:gd name="T40" fmla="*/ 149 w 167"/>
                <a:gd name="T41" fmla="*/ 60 h 384"/>
                <a:gd name="T42" fmla="*/ 149 w 167"/>
                <a:gd name="T43" fmla="*/ 60 h 384"/>
                <a:gd name="T44" fmla="*/ 149 w 167"/>
                <a:gd name="T45" fmla="*/ 6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Полилиния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>
                <a:gd name="T0" fmla="*/ 136 w 166"/>
                <a:gd name="T1" fmla="*/ 12 h 300"/>
                <a:gd name="T2" fmla="*/ 100 w 166"/>
                <a:gd name="T3" fmla="*/ 0 h 300"/>
                <a:gd name="T4" fmla="*/ 78 w 166"/>
                <a:gd name="T5" fmla="*/ 64 h 300"/>
                <a:gd name="T6" fmla="*/ 70 w 166"/>
                <a:gd name="T7" fmla="*/ 126 h 300"/>
                <a:gd name="T8" fmla="*/ 46 w 166"/>
                <a:gd name="T9" fmla="*/ 184 h 300"/>
                <a:gd name="T10" fmla="*/ 58 w 166"/>
                <a:gd name="T11" fmla="*/ 232 h 300"/>
                <a:gd name="T12" fmla="*/ 38 w 166"/>
                <a:gd name="T13" fmla="*/ 268 h 300"/>
                <a:gd name="T14" fmla="*/ 0 w 166"/>
                <a:gd name="T15" fmla="*/ 300 h 300"/>
                <a:gd name="T16" fmla="*/ 160 w 166"/>
                <a:gd name="T17" fmla="*/ 300 h 300"/>
                <a:gd name="T18" fmla="*/ 136 w 166"/>
                <a:gd name="T19" fmla="*/ 272 h 300"/>
                <a:gd name="T20" fmla="*/ 98 w 166"/>
                <a:gd name="T21" fmla="*/ 234 h 300"/>
                <a:gd name="T22" fmla="*/ 130 w 166"/>
                <a:gd name="T23" fmla="*/ 188 h 300"/>
                <a:gd name="T24" fmla="*/ 138 w 166"/>
                <a:gd name="T25" fmla="*/ 134 h 300"/>
                <a:gd name="T26" fmla="*/ 144 w 166"/>
                <a:gd name="T27" fmla="*/ 94 h 300"/>
                <a:gd name="T28" fmla="*/ 164 w 166"/>
                <a:gd name="T29" fmla="*/ 60 h 300"/>
                <a:gd name="T30" fmla="*/ 166 w 166"/>
                <a:gd name="T31" fmla="*/ 0 h 300"/>
                <a:gd name="T32" fmla="*/ 136 w 166"/>
                <a:gd name="T33" fmla="*/ 12 h 300"/>
                <a:gd name="T34" fmla="*/ 136 w 166"/>
                <a:gd name="T35" fmla="*/ 12 h 300"/>
                <a:gd name="T36" fmla="*/ 136 w 166"/>
                <a:gd name="T37" fmla="*/ 1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Полилиния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>
                <a:gd name="T0" fmla="*/ 201 w 237"/>
                <a:gd name="T1" fmla="*/ 0 h 282"/>
                <a:gd name="T2" fmla="*/ 183 w 237"/>
                <a:gd name="T3" fmla="*/ 0 h 282"/>
                <a:gd name="T4" fmla="*/ 158 w 237"/>
                <a:gd name="T5" fmla="*/ 50 h 282"/>
                <a:gd name="T6" fmla="*/ 148 w 237"/>
                <a:gd name="T7" fmla="*/ 92 h 282"/>
                <a:gd name="T8" fmla="*/ 120 w 237"/>
                <a:gd name="T9" fmla="*/ 144 h 282"/>
                <a:gd name="T10" fmla="*/ 82 w 237"/>
                <a:gd name="T11" fmla="*/ 182 h 282"/>
                <a:gd name="T12" fmla="*/ 60 w 237"/>
                <a:gd name="T13" fmla="*/ 232 h 282"/>
                <a:gd name="T14" fmla="*/ 0 w 237"/>
                <a:gd name="T15" fmla="*/ 282 h 282"/>
                <a:gd name="T16" fmla="*/ 128 w 237"/>
                <a:gd name="T17" fmla="*/ 282 h 282"/>
                <a:gd name="T18" fmla="*/ 154 w 237"/>
                <a:gd name="T19" fmla="*/ 254 h 282"/>
                <a:gd name="T20" fmla="*/ 158 w 237"/>
                <a:gd name="T21" fmla="*/ 196 h 282"/>
                <a:gd name="T22" fmla="*/ 188 w 237"/>
                <a:gd name="T23" fmla="*/ 148 h 282"/>
                <a:gd name="T24" fmla="*/ 196 w 237"/>
                <a:gd name="T25" fmla="*/ 70 h 282"/>
                <a:gd name="T26" fmla="*/ 237 w 237"/>
                <a:gd name="T27" fmla="*/ 0 h 282"/>
                <a:gd name="T28" fmla="*/ 201 w 237"/>
                <a:gd name="T29" fmla="*/ 0 h 282"/>
                <a:gd name="T30" fmla="*/ 201 w 237"/>
                <a:gd name="T31" fmla="*/ 0 h 282"/>
                <a:gd name="T32" fmla="*/ 201 w 237"/>
                <a:gd name="T3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Полилиния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>
                <a:gd name="T0" fmla="*/ 167 w 196"/>
                <a:gd name="T1" fmla="*/ 54 h 234"/>
                <a:gd name="T2" fmla="*/ 113 w 196"/>
                <a:gd name="T3" fmla="*/ 24 h 234"/>
                <a:gd name="T4" fmla="*/ 83 w 196"/>
                <a:gd name="T5" fmla="*/ 0 h 234"/>
                <a:gd name="T6" fmla="*/ 80 w 196"/>
                <a:gd name="T7" fmla="*/ 62 h 234"/>
                <a:gd name="T8" fmla="*/ 58 w 196"/>
                <a:gd name="T9" fmla="*/ 100 h 234"/>
                <a:gd name="T10" fmla="*/ 54 w 196"/>
                <a:gd name="T11" fmla="*/ 160 h 234"/>
                <a:gd name="T12" fmla="*/ 36 w 196"/>
                <a:gd name="T13" fmla="*/ 202 h 234"/>
                <a:gd name="T14" fmla="*/ 0 w 196"/>
                <a:gd name="T15" fmla="*/ 234 h 234"/>
                <a:gd name="T16" fmla="*/ 146 w 196"/>
                <a:gd name="T17" fmla="*/ 234 h 234"/>
                <a:gd name="T18" fmla="*/ 170 w 196"/>
                <a:gd name="T19" fmla="*/ 198 h 234"/>
                <a:gd name="T20" fmla="*/ 158 w 196"/>
                <a:gd name="T21" fmla="*/ 138 h 234"/>
                <a:gd name="T22" fmla="*/ 196 w 196"/>
                <a:gd name="T23" fmla="*/ 100 h 234"/>
                <a:gd name="T24" fmla="*/ 191 w 196"/>
                <a:gd name="T25" fmla="*/ 54 h 234"/>
                <a:gd name="T26" fmla="*/ 167 w 196"/>
                <a:gd name="T27" fmla="*/ 54 h 234"/>
                <a:gd name="T28" fmla="*/ 167 w 196"/>
                <a:gd name="T29" fmla="*/ 54 h 234"/>
                <a:gd name="T30" fmla="*/ 167 w 196"/>
                <a:gd name="T31" fmla="*/ 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Полилиния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>
                <a:gd name="T0" fmla="*/ 190 w 190"/>
                <a:gd name="T1" fmla="*/ 0 h 252"/>
                <a:gd name="T2" fmla="*/ 166 w 190"/>
                <a:gd name="T3" fmla="*/ 0 h 252"/>
                <a:gd name="T4" fmla="*/ 158 w 190"/>
                <a:gd name="T5" fmla="*/ 38 h 252"/>
                <a:gd name="T6" fmla="*/ 138 w 190"/>
                <a:gd name="T7" fmla="*/ 120 h 252"/>
                <a:gd name="T8" fmla="*/ 94 w 190"/>
                <a:gd name="T9" fmla="*/ 180 h 252"/>
                <a:gd name="T10" fmla="*/ 62 w 190"/>
                <a:gd name="T11" fmla="*/ 234 h 252"/>
                <a:gd name="T12" fmla="*/ 0 w 190"/>
                <a:gd name="T13" fmla="*/ 252 h 252"/>
                <a:gd name="T14" fmla="*/ 128 w 190"/>
                <a:gd name="T15" fmla="*/ 252 h 252"/>
                <a:gd name="T16" fmla="*/ 142 w 190"/>
                <a:gd name="T17" fmla="*/ 188 h 252"/>
                <a:gd name="T18" fmla="*/ 186 w 190"/>
                <a:gd name="T19" fmla="*/ 90 h 252"/>
                <a:gd name="T20" fmla="*/ 190 w 190"/>
                <a:gd name="T21" fmla="*/ 38 h 252"/>
                <a:gd name="T22" fmla="*/ 190 w 190"/>
                <a:gd name="T23" fmla="*/ 0 h 252"/>
                <a:gd name="T24" fmla="*/ 190 w 190"/>
                <a:gd name="T25" fmla="*/ 0 h 252"/>
                <a:gd name="T26" fmla="*/ 190 w 190"/>
                <a:gd name="T27" fmla="*/ 0 h 252"/>
                <a:gd name="T28" fmla="*/ 190 w 190"/>
                <a:gd name="T2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Полилиния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>
                <a:gd name="T0" fmla="*/ 197 w 230"/>
                <a:gd name="T1" fmla="*/ 0 h 132"/>
                <a:gd name="T2" fmla="*/ 191 w 230"/>
                <a:gd name="T3" fmla="*/ 0 h 132"/>
                <a:gd name="T4" fmla="*/ 185 w 230"/>
                <a:gd name="T5" fmla="*/ 0 h 132"/>
                <a:gd name="T6" fmla="*/ 173 w 230"/>
                <a:gd name="T7" fmla="*/ 0 h 132"/>
                <a:gd name="T8" fmla="*/ 161 w 230"/>
                <a:gd name="T9" fmla="*/ 0 h 132"/>
                <a:gd name="T10" fmla="*/ 155 w 230"/>
                <a:gd name="T11" fmla="*/ 0 h 132"/>
                <a:gd name="T12" fmla="*/ 138 w 230"/>
                <a:gd name="T13" fmla="*/ 6 h 132"/>
                <a:gd name="T14" fmla="*/ 132 w 230"/>
                <a:gd name="T15" fmla="*/ 6 h 132"/>
                <a:gd name="T16" fmla="*/ 35 w 230"/>
                <a:gd name="T17" fmla="*/ 18 h 132"/>
                <a:gd name="T18" fmla="*/ 11 w 230"/>
                <a:gd name="T19" fmla="*/ 30 h 132"/>
                <a:gd name="T20" fmla="*/ 23 w 230"/>
                <a:gd name="T21" fmla="*/ 54 h 132"/>
                <a:gd name="T22" fmla="*/ 0 w 230"/>
                <a:gd name="T23" fmla="*/ 100 h 132"/>
                <a:gd name="T24" fmla="*/ 0 w 230"/>
                <a:gd name="T25" fmla="*/ 132 h 132"/>
                <a:gd name="T26" fmla="*/ 162 w 230"/>
                <a:gd name="T27" fmla="*/ 132 h 132"/>
                <a:gd name="T28" fmla="*/ 204 w 230"/>
                <a:gd name="T29" fmla="*/ 88 h 132"/>
                <a:gd name="T30" fmla="*/ 230 w 230"/>
                <a:gd name="T31" fmla="*/ 46 h 132"/>
                <a:gd name="T32" fmla="*/ 214 w 230"/>
                <a:gd name="T33" fmla="*/ 24 h 132"/>
                <a:gd name="T34" fmla="*/ 215 w 230"/>
                <a:gd name="T35" fmla="*/ 0 h 132"/>
                <a:gd name="T36" fmla="*/ 209 w 230"/>
                <a:gd name="T37" fmla="*/ 0 h 132"/>
                <a:gd name="T38" fmla="*/ 203 w 230"/>
                <a:gd name="T39" fmla="*/ 0 h 132"/>
                <a:gd name="T40" fmla="*/ 203 w 230"/>
                <a:gd name="T41" fmla="*/ 0 h 132"/>
                <a:gd name="T42" fmla="*/ 197 w 230"/>
                <a:gd name="T43" fmla="*/ 0 h 132"/>
                <a:gd name="T44" fmla="*/ 197 w 230"/>
                <a:gd name="T45" fmla="*/ 0 h 132"/>
                <a:gd name="T46" fmla="*/ 197 w 230"/>
                <a:gd name="T4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Полилиния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>
                <a:gd name="T0" fmla="*/ 71 w 89"/>
                <a:gd name="T1" fmla="*/ 0 h 102"/>
                <a:gd name="T2" fmla="*/ 66 w 89"/>
                <a:gd name="T3" fmla="*/ 48 h 102"/>
                <a:gd name="T4" fmla="*/ 30 w 89"/>
                <a:gd name="T5" fmla="*/ 72 h 102"/>
                <a:gd name="T6" fmla="*/ 0 w 89"/>
                <a:gd name="T7" fmla="*/ 102 h 102"/>
                <a:gd name="T8" fmla="*/ 66 w 89"/>
                <a:gd name="T9" fmla="*/ 102 h 102"/>
                <a:gd name="T10" fmla="*/ 88 w 89"/>
                <a:gd name="T11" fmla="*/ 56 h 102"/>
                <a:gd name="T12" fmla="*/ 89 w 89"/>
                <a:gd name="T13" fmla="*/ 6 h 102"/>
                <a:gd name="T14" fmla="*/ 71 w 89"/>
                <a:gd name="T15" fmla="*/ 0 h 102"/>
                <a:gd name="T16" fmla="*/ 71 w 89"/>
                <a:gd name="T17" fmla="*/ 0 h 102"/>
                <a:gd name="T18" fmla="*/ 71 w 89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Полилиния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>
                <a:gd name="T0" fmla="*/ 278 w 278"/>
                <a:gd name="T1" fmla="*/ 24 h 953"/>
                <a:gd name="T2" fmla="*/ 272 w 278"/>
                <a:gd name="T3" fmla="*/ 24 h 953"/>
                <a:gd name="T4" fmla="*/ 272 w 278"/>
                <a:gd name="T5" fmla="*/ 18 h 953"/>
                <a:gd name="T6" fmla="*/ 266 w 278"/>
                <a:gd name="T7" fmla="*/ 18 h 953"/>
                <a:gd name="T8" fmla="*/ 254 w 278"/>
                <a:gd name="T9" fmla="*/ 12 h 953"/>
                <a:gd name="T10" fmla="*/ 236 w 278"/>
                <a:gd name="T11" fmla="*/ 6 h 953"/>
                <a:gd name="T12" fmla="*/ 212 w 278"/>
                <a:gd name="T13" fmla="*/ 0 h 953"/>
                <a:gd name="T14" fmla="*/ 206 w 278"/>
                <a:gd name="T15" fmla="*/ 6 h 953"/>
                <a:gd name="T16" fmla="*/ 198 w 278"/>
                <a:gd name="T17" fmla="*/ 129 h 953"/>
                <a:gd name="T18" fmla="*/ 184 w 278"/>
                <a:gd name="T19" fmla="*/ 209 h 953"/>
                <a:gd name="T20" fmla="*/ 182 w 278"/>
                <a:gd name="T21" fmla="*/ 249 h 953"/>
                <a:gd name="T22" fmla="*/ 200 w 278"/>
                <a:gd name="T23" fmla="*/ 339 h 953"/>
                <a:gd name="T24" fmla="*/ 186 w 278"/>
                <a:gd name="T25" fmla="*/ 481 h 953"/>
                <a:gd name="T26" fmla="*/ 176 w 278"/>
                <a:gd name="T27" fmla="*/ 521 h 953"/>
                <a:gd name="T28" fmla="*/ 156 w 278"/>
                <a:gd name="T29" fmla="*/ 601 h 953"/>
                <a:gd name="T30" fmla="*/ 172 w 278"/>
                <a:gd name="T31" fmla="*/ 681 h 953"/>
                <a:gd name="T32" fmla="*/ 138 w 278"/>
                <a:gd name="T33" fmla="*/ 765 h 953"/>
                <a:gd name="T34" fmla="*/ 96 w 278"/>
                <a:gd name="T35" fmla="*/ 847 h 953"/>
                <a:gd name="T36" fmla="*/ 50 w 278"/>
                <a:gd name="T37" fmla="*/ 899 h 953"/>
                <a:gd name="T38" fmla="*/ 0 w 278"/>
                <a:gd name="T39" fmla="*/ 953 h 953"/>
                <a:gd name="T40" fmla="*/ 278 w 278"/>
                <a:gd name="T41" fmla="*/ 953 h 953"/>
                <a:gd name="T42" fmla="*/ 278 w 278"/>
                <a:gd name="T43" fmla="*/ 24 h 953"/>
                <a:gd name="T44" fmla="*/ 278 w 278"/>
                <a:gd name="T45" fmla="*/ 24 h 953"/>
                <a:gd name="T46" fmla="*/ 278 w 278"/>
                <a:gd name="T47" fmla="*/ 24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87058" name="Прямоуг.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87059" name="Прямоуг.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0" name="Прямоуг.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Прямоуг.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Прямоуг.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572B0-7E67-4C58-9D26-C0B6AC80F5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34979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Автофигура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" name="Прямоуг.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" name="Автофигура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T0" fmla="*/ 0 w 4917"/>
                <a:gd name="T1" fmla="*/ 0 h 1000"/>
                <a:gd name="T2" fmla="*/ 33189 w 4917"/>
                <a:gd name="T3" fmla="*/ 0 h 1000"/>
                <a:gd name="T4" fmla="*/ 36955 w 4917"/>
                <a:gd name="T5" fmla="*/ 765 h 1000"/>
                <a:gd name="T6" fmla="*/ 33197 w 4917"/>
                <a:gd name="T7" fmla="*/ 1529 h 1000"/>
                <a:gd name="T8" fmla="*/ 0 w 4917"/>
                <a:gd name="T9" fmla="*/ 1529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17"/>
                <a:gd name="T16" fmla="*/ 0 h 1000"/>
                <a:gd name="T17" fmla="*/ 2459 w 4917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Линия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4695" name="Прямоуг.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14696" name="Прямоуг.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9" name="Прямоуг.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Прямоуг.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Прямоуг.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9F3A-94AD-4CC8-85BF-23CFEE784B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17389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иния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5" name="Группа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Овал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Овал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Овал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Овал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Овал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Овал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Овал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Овал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Овал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Овал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Овал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Овал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Овал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Овал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Овал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Овал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Овал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Овал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Овал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Овал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Овал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Овал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Овал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Овал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Овал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Овал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Овал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Овал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Овал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Овал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Овал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7" name="Линия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4931" name="Прямоуг.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124932" name="Прямоуг.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</a:p>
        </p:txBody>
      </p:sp>
      <p:sp>
        <p:nvSpPr>
          <p:cNvPr id="38" name="Прямоуг.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Прямоуг.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Прямоуг.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C216A-7230-454E-B55A-156CF9400C3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3319813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Полилиния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>
                <a:gd name="T0" fmla="*/ 5154 w 5155"/>
                <a:gd name="T1" fmla="*/ 1769 h 2304"/>
                <a:gd name="T2" fmla="*/ 0 w 5155"/>
                <a:gd name="T3" fmla="*/ 2304 h 2304"/>
                <a:gd name="T4" fmla="*/ 0 w 5155"/>
                <a:gd name="T5" fmla="*/ 1252 h 2304"/>
                <a:gd name="T6" fmla="*/ 5155 w 5155"/>
                <a:gd name="T7" fmla="*/ 0 h 2304"/>
                <a:gd name="T8" fmla="*/ 5155 w 5155"/>
                <a:gd name="T9" fmla="*/ 1416 h 2304"/>
                <a:gd name="T10" fmla="*/ 5154 w 5155"/>
                <a:gd name="T11" fmla="*/ 17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Полилиния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9269" name="Прямоуг.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39273" name="Прямоуг.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.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Прямоуг.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6698F-5AB2-44D6-8EE3-61C67D4C6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42606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Прямоуг.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Прямоуг.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Прямоуг.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46434" name="Прямоуг.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46435" name="Прямоуг.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8" name="Прямоуг.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Прямоуг.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Прямоуг.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2CB2D-2658-4B1E-B978-3B13FDDA03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61260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B9747B-E684-40EE-A447-79D7E5F4BCF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CD478F-F82D-4578-978E-8D4BFC233D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8BE6E0-6BD5-48B5-993C-3417594473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12414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6F381D-3085-4CB4-81CE-FC06020B8F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E6B33-0122-46E0-AD97-807F4F2D10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0FD65F-00CA-46F0-B50B-A08CFFCCFD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14C7EA-1098-4DC0-B467-328E12E877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988651-9FA0-43C2-B133-3B1CEA7A2F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992317-0002-4EF6-A41C-F62544022E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D526E9-AEFF-4ABA-93F4-9BAFA677AD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7C985-8E46-496C-B211-E843C6A131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543EBA-7BE7-41B6-AD54-2D81C95562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Прямоуг.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.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605E0-F7E6-4A78-82F3-E77AF95F22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777220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F2310-4C2B-43B6-84DD-BE7AE2D9C2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9375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00F719-6781-4068-B945-5D4536F1CD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6944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EDF950-E05A-43C9-BAC1-D8322C611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4640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FC3CC4-D3FE-4355-9877-89662B3481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8041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F9736-D87C-4573-8D8F-976B4E7495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3138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9A0C89-11CB-45F8-BEA1-889EE25813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3697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F076C-0164-44DA-8341-182D391512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4968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Прямоуг.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Прямоуг.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Прямоуг.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Прямоуг.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Прямоуг.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F5EB061-6F4A-4A4D-99F7-7E7939419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  <p:sldLayoutId id="2147484212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2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34" name="Прямоуг.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6038" name="Прямоуг.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9" name="Прямоуг. 20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" name="Прямоуг. 2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" name="Прямоуг. 2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2920EDA9-4AFF-4147-97D8-7AF2A1E912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26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.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Прямоуг.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" name="Прямоуг.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1488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Прямоуг.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53163"/>
            <a:ext cx="2895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Прямоуг.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1488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EC496E62-1B2E-46C2-97E6-693294D6EC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7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.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5123" name="Прямоуг.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74" name="Прямоуг.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5" name="Прямоуг.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6" name="Прямоуг.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EE3E79BF-2D9E-4029-AF3F-9EB7992C300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8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Arial" charset="0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Arial" charset="0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Arial" charset="0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5" name="Прямоуг.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8246" name="Прямоуг.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" name="Прямоуг. 6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Прямоуг.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Прямоуг.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21803906-BEBD-4417-BC99-74AFDCC905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2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.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1" name="Прямоуг.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" name="Прямоуг.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Прямоуг.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Прямоуг.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pPr>
              <a:defRPr/>
            </a:pPr>
            <a:fld id="{30BE06B8-66CB-486C-95C3-49D017B2AD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0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0F5EB061-6F4A-4A4D-99F7-7E7939419E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2" r:id="rId1"/>
    <p:sldLayoutId id="2147484363" r:id="rId2"/>
    <p:sldLayoutId id="2147484364" r:id="rId3"/>
    <p:sldLayoutId id="2147484365" r:id="rId4"/>
    <p:sldLayoutId id="2147484366" r:id="rId5"/>
    <p:sldLayoutId id="2147484367" r:id="rId6"/>
    <p:sldLayoutId id="2147484368" r:id="rId7"/>
    <p:sldLayoutId id="2147484369" r:id="rId8"/>
    <p:sldLayoutId id="2147484370" r:id="rId9"/>
    <p:sldLayoutId id="2147484371" r:id="rId10"/>
    <p:sldLayoutId id="2147484372" r:id="rId11"/>
    <p:sldLayoutId id="2147484373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90968" y="3501008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E3FA0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Итоги социально-</a:t>
            </a:r>
            <a:b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E3FA0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</a:b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E3FA0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экономического развития </a:t>
            </a:r>
          </a:p>
          <a:p>
            <a:pPr algn="ctr"/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E3FA0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Еткульского муниципального района </a:t>
            </a:r>
          </a:p>
          <a:p>
            <a:pPr algn="ctr"/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E3FA0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за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E3FA0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январь – март 2018 </a:t>
            </a: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E3FA0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года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04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27584" y="308096"/>
            <a:ext cx="74888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Итоги социально-</a:t>
            </a:r>
            <a:b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экономического развития </a:t>
            </a:r>
          </a:p>
          <a:p>
            <a:pPr lvl="0"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Еткульского муниципального района </a:t>
            </a:r>
          </a:p>
          <a:p>
            <a:pPr lvl="0"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 1 </a:t>
            </a:r>
            <a:r>
              <a:rPr lang="ru-RU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квартал 2018 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года</a:t>
            </a:r>
          </a:p>
        </p:txBody>
      </p:sp>
    </p:spTree>
    <p:extLst>
      <p:ext uri="{BB962C8B-B14F-4D97-AF65-F5344CB8AC3E}">
        <p14:creationId xmlns:p14="http://schemas.microsoft.com/office/powerpoint/2010/main" xmlns="" val="94994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662099" y="548680"/>
            <a:ext cx="7864475" cy="936625"/>
          </a:xfrm>
        </p:spPr>
        <p:txBody>
          <a:bodyPr>
            <a:noAutofit/>
          </a:bodyPr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Среднемесячная начисленная заработная плата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 по крупным и средним организациям</a:t>
            </a:r>
          </a:p>
        </p:txBody>
      </p:sp>
      <p:sp>
        <p:nvSpPr>
          <p:cNvPr id="27651" name="Text Box 4"/>
          <p:cNvSpPr txBox="1">
            <a:spLocks noChangeArrowheads="1"/>
          </p:cNvSpPr>
          <p:nvPr/>
        </p:nvSpPr>
        <p:spPr bwMode="auto">
          <a:xfrm rot="16200000">
            <a:off x="83543" y="3662353"/>
            <a:ext cx="81855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рублей</a:t>
            </a:r>
          </a:p>
        </p:txBody>
      </p:sp>
      <p:graphicFrame>
        <p:nvGraphicFramePr>
          <p:cNvPr id="2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79702384"/>
              </p:ext>
            </p:extLst>
          </p:nvPr>
        </p:nvGraphicFramePr>
        <p:xfrm>
          <a:off x="714348" y="1285860"/>
          <a:ext cx="7519199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823913" y="620713"/>
            <a:ext cx="8320087" cy="936625"/>
          </a:xfrm>
        </p:spPr>
        <p:txBody>
          <a:bodyPr>
            <a:normAutofit/>
          </a:bodyPr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Среднемесячная заработная плата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по отраслям по крупным и средним организациям</a:t>
            </a:r>
          </a:p>
        </p:txBody>
      </p:sp>
      <p:sp>
        <p:nvSpPr>
          <p:cNvPr id="28675" name="Text Box 4"/>
          <p:cNvSpPr txBox="1">
            <a:spLocks noChangeArrowheads="1"/>
          </p:cNvSpPr>
          <p:nvPr/>
        </p:nvSpPr>
        <p:spPr bwMode="auto">
          <a:xfrm rot="-5400000">
            <a:off x="53270" y="3543444"/>
            <a:ext cx="81855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рублей</a:t>
            </a: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539750" y="6276975"/>
            <a:ext cx="1841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sz="1600" b="1">
              <a:latin typeface="Times New Roman" pitchFamily="18" charset="0"/>
            </a:endParaRPr>
          </a:p>
        </p:txBody>
      </p:sp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130173991"/>
              </p:ext>
            </p:extLst>
          </p:nvPr>
        </p:nvGraphicFramePr>
        <p:xfrm>
          <a:off x="631826" y="1483091"/>
          <a:ext cx="7568610" cy="4793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787578" y="620688"/>
            <a:ext cx="7864475" cy="575469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Оборот розничной торговли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 rot="16200000">
            <a:off x="200421" y="3619599"/>
            <a:ext cx="12938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млн. рублей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2235931108"/>
              </p:ext>
            </p:extLst>
          </p:nvPr>
        </p:nvGraphicFramePr>
        <p:xfrm>
          <a:off x="685931" y="1052736"/>
          <a:ext cx="7776864" cy="5194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63011" y="6093296"/>
            <a:ext cx="49197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* - в сопоставимых ценах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2755262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618100" y="476672"/>
            <a:ext cx="7937500" cy="791939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Количество объектов,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учтенных в статрегистре Росстата 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 rot="-5400000">
            <a:off x="192086" y="3449430"/>
            <a:ext cx="85202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 smtClean="0">
                <a:latin typeface="Times New Roman" pitchFamily="18" charset="0"/>
              </a:rPr>
              <a:t>единиц</a:t>
            </a:r>
            <a:endParaRPr lang="ru-RU" sz="1600" b="1" dirty="0">
              <a:latin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3533073746"/>
              </p:ext>
            </p:extLst>
          </p:nvPr>
        </p:nvGraphicFramePr>
        <p:xfrm>
          <a:off x="683568" y="1268760"/>
          <a:ext cx="777686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247259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563375" y="620688"/>
            <a:ext cx="7937500" cy="50378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Собственные доходы бюджетов</a:t>
            </a: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 rot="-5400000">
            <a:off x="-142081" y="3413919"/>
            <a:ext cx="14589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м</a:t>
            </a:r>
            <a:r>
              <a:rPr lang="ru-RU" sz="1600" b="1" dirty="0" smtClean="0">
                <a:latin typeface="Times New Roman" pitchFamily="18" charset="0"/>
              </a:rPr>
              <a:t>лн. рублей</a:t>
            </a:r>
            <a:endParaRPr lang="ru-RU" sz="1600" b="1" dirty="0">
              <a:latin typeface="Times New Roman" pitchFamily="18" charset="0"/>
            </a:endParaRPr>
          </a:p>
        </p:txBody>
      </p:sp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072107944"/>
              </p:ext>
            </p:extLst>
          </p:nvPr>
        </p:nvGraphicFramePr>
        <p:xfrm>
          <a:off x="467544" y="1196752"/>
          <a:ext cx="820960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827584" y="476672"/>
            <a:ext cx="7793037" cy="622399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Структура и выполнение плана</a:t>
            </a:r>
            <a:r>
              <a:rPr lang="en-US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 </a:t>
            </a: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доходов </a:t>
            </a:r>
            <a:r>
              <a:rPr lang="en-US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/>
            </a:r>
            <a:br>
              <a:rPr lang="en-US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бюджетов поселений       </a:t>
            </a:r>
          </a:p>
        </p:txBody>
      </p:sp>
      <p:sp>
        <p:nvSpPr>
          <p:cNvPr id="30723" name="Поле 6"/>
          <p:cNvSpPr txBox="1">
            <a:spLocks noChangeArrowheads="1"/>
          </p:cNvSpPr>
          <p:nvPr/>
        </p:nvSpPr>
        <p:spPr bwMode="auto">
          <a:xfrm>
            <a:off x="3111500" y="5032375"/>
            <a:ext cx="1841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sz="2400" b="1"/>
          </a:p>
          <a:p>
            <a:pPr eaLnBrk="1" hangingPunct="1"/>
            <a:endParaRPr lang="ru-RU" sz="2400" b="1"/>
          </a:p>
        </p:txBody>
      </p:sp>
      <p:graphicFrame>
        <p:nvGraphicFramePr>
          <p:cNvPr id="2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64469195"/>
              </p:ext>
            </p:extLst>
          </p:nvPr>
        </p:nvGraphicFramePr>
        <p:xfrm>
          <a:off x="467544" y="1268760"/>
          <a:ext cx="8331895" cy="4989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827584" y="2420888"/>
            <a:ext cx="7937500" cy="115252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/>
              </a:rPr>
              <a:t>СПАСИБО ЗА ВНИМАНИЕ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. 4"/>
          <p:cNvSpPr>
            <a:spLocks noGrp="1" noChangeArrowheads="1"/>
          </p:cNvSpPr>
          <p:nvPr>
            <p:ph type="title"/>
          </p:nvPr>
        </p:nvSpPr>
        <p:spPr>
          <a:xfrm>
            <a:off x="923707" y="404664"/>
            <a:ext cx="8188325" cy="1487488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Отгружено продукции собственного производства, выполнено работ,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 услуг собственными силами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крупными и средними организациями</a:t>
            </a: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 rot="16200000">
            <a:off x="39690" y="3618806"/>
            <a:ext cx="12954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млн. рублей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2632706543"/>
              </p:ext>
            </p:extLst>
          </p:nvPr>
        </p:nvGraphicFramePr>
        <p:xfrm>
          <a:off x="679382" y="1628800"/>
          <a:ext cx="8280920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596385" y="476672"/>
            <a:ext cx="8512175" cy="93662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Производство мяса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в сельскохозяйственных организациях</a:t>
            </a:r>
          </a:p>
        </p:txBody>
      </p:sp>
      <p:graphicFrame>
        <p:nvGraphicFramePr>
          <p:cNvPr id="2" name="Объект 5"/>
          <p:cNvGraphicFramePr>
            <a:graphicFrameLocks noGrp="1" noChangeAspect="1"/>
          </p:cNvGraphicFramePr>
          <p:nvPr>
            <p:ph type="chart" sz="half" idx="4294967295"/>
            <p:extLst>
              <p:ext uri="{D42A27DB-BD31-4B8C-83A1-F6EECF244321}">
                <p14:modId xmlns:p14="http://schemas.microsoft.com/office/powerpoint/2010/main" xmlns="" val="3291501357"/>
              </p:ext>
            </p:extLst>
          </p:nvPr>
        </p:nvGraphicFramePr>
        <p:xfrm>
          <a:off x="396218" y="1541178"/>
          <a:ext cx="8350710" cy="44801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412" name="Text Box 4"/>
          <p:cNvSpPr txBox="1">
            <a:spLocks noChangeArrowheads="1"/>
          </p:cNvSpPr>
          <p:nvPr/>
        </p:nvSpPr>
        <p:spPr bwMode="auto">
          <a:xfrm rot="-5400000">
            <a:off x="169206" y="3571432"/>
            <a:ext cx="7905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тонн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631825" y="548680"/>
            <a:ext cx="8512175" cy="93662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Производство молока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в сельскохозяйственных организациях</a:t>
            </a:r>
          </a:p>
        </p:txBody>
      </p:sp>
      <p:sp>
        <p:nvSpPr>
          <p:cNvPr id="16387" name="Text Box 4"/>
          <p:cNvSpPr txBox="1">
            <a:spLocks noChangeArrowheads="1"/>
          </p:cNvSpPr>
          <p:nvPr/>
        </p:nvSpPr>
        <p:spPr bwMode="auto">
          <a:xfrm rot="-5400000">
            <a:off x="253207" y="3412491"/>
            <a:ext cx="6207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тонн</a:t>
            </a:r>
          </a:p>
        </p:txBody>
      </p:sp>
      <p:graphicFrame>
        <p:nvGraphicFramePr>
          <p:cNvPr id="2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96890498"/>
              </p:ext>
            </p:extLst>
          </p:nvPr>
        </p:nvGraphicFramePr>
        <p:xfrm>
          <a:off x="395288" y="1628800"/>
          <a:ext cx="8465867" cy="4547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476672"/>
            <a:ext cx="8512175" cy="93662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Поголовье скота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в сельскохозяйственных организациях</a:t>
            </a: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 rot="16200000">
            <a:off x="334417" y="3876451"/>
            <a:ext cx="70326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голов</a:t>
            </a:r>
          </a:p>
          <a:p>
            <a:pPr eaLnBrk="1" hangingPunct="1"/>
            <a:endParaRPr lang="ru-RU" sz="1600" b="1" dirty="0">
              <a:latin typeface="Times New Roman" pitchFamily="18" charset="0"/>
            </a:endParaRPr>
          </a:p>
        </p:txBody>
      </p:sp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34059746"/>
              </p:ext>
            </p:extLst>
          </p:nvPr>
        </p:nvGraphicFramePr>
        <p:xfrm>
          <a:off x="179512" y="1412875"/>
          <a:ext cx="8640960" cy="5112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613545" y="476672"/>
            <a:ext cx="8512175" cy="93662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Надой молока на 1 корову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в сельскохозяйственных организациях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 rot="-5400000">
            <a:off x="133256" y="3296766"/>
            <a:ext cx="7921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кг</a:t>
            </a:r>
          </a:p>
        </p:txBody>
      </p:sp>
      <p:graphicFrame>
        <p:nvGraphicFramePr>
          <p:cNvPr id="2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61358684"/>
              </p:ext>
            </p:extLst>
          </p:nvPr>
        </p:nvGraphicFramePr>
        <p:xfrm>
          <a:off x="529337" y="1620857"/>
          <a:ext cx="8291135" cy="4480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618099" y="476672"/>
            <a:ext cx="7937500" cy="115252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Финансовые результаты деятельности                                                      крупных и средних организаций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(сальдо прибылей и убытков)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 rot="-5400000">
            <a:off x="-29225" y="3449430"/>
            <a:ext cx="12946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млн</a:t>
            </a:r>
            <a:r>
              <a:rPr lang="ru-RU" sz="1600" b="1" dirty="0" smtClean="0">
                <a:latin typeface="Times New Roman" pitchFamily="18" charset="0"/>
              </a:rPr>
              <a:t>. рублей</a:t>
            </a:r>
            <a:endParaRPr lang="ru-RU" sz="1600" b="1" dirty="0">
              <a:latin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3151665844"/>
              </p:ext>
            </p:extLst>
          </p:nvPr>
        </p:nvGraphicFramePr>
        <p:xfrm>
          <a:off x="683568" y="1484784"/>
          <a:ext cx="7776864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758720" y="620688"/>
            <a:ext cx="7864475" cy="57606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Введено в действие жилых домов</a:t>
            </a:r>
          </a:p>
        </p:txBody>
      </p:sp>
      <p:sp>
        <p:nvSpPr>
          <p:cNvPr id="24579" name="Text Box 5"/>
          <p:cNvSpPr txBox="1">
            <a:spLocks noChangeArrowheads="1"/>
          </p:cNvSpPr>
          <p:nvPr/>
        </p:nvSpPr>
        <p:spPr bwMode="auto">
          <a:xfrm rot="-5400000">
            <a:off x="246361" y="3510290"/>
            <a:ext cx="14063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 dirty="0"/>
              <a:t>кв</a:t>
            </a:r>
            <a:r>
              <a:rPr lang="ru-RU" b="1" dirty="0" smtClean="0"/>
              <a:t>. метров</a:t>
            </a:r>
            <a:endParaRPr lang="ru-RU" b="1" dirty="0"/>
          </a:p>
        </p:txBody>
      </p:sp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71248221"/>
              </p:ext>
            </p:extLst>
          </p:nvPr>
        </p:nvGraphicFramePr>
        <p:xfrm>
          <a:off x="714348" y="1127812"/>
          <a:ext cx="8019770" cy="5181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755576" y="476672"/>
            <a:ext cx="7864475" cy="863823"/>
          </a:xfrm>
        </p:spPr>
        <p:txBody>
          <a:bodyPr>
            <a:normAutofit/>
          </a:bodyPr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Фонд начисленной заработной платы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по крупным и средним организациям</a:t>
            </a:r>
          </a:p>
        </p:txBody>
      </p:sp>
      <p:sp>
        <p:nvSpPr>
          <p:cNvPr id="26627" name="Text Box 4"/>
          <p:cNvSpPr txBox="1">
            <a:spLocks noChangeArrowheads="1"/>
          </p:cNvSpPr>
          <p:nvPr/>
        </p:nvSpPr>
        <p:spPr bwMode="auto">
          <a:xfrm rot="-5400000">
            <a:off x="-136944" y="3850273"/>
            <a:ext cx="12946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млн. рублей</a:t>
            </a:r>
          </a:p>
        </p:txBody>
      </p:sp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97948458"/>
              </p:ext>
            </p:extLst>
          </p:nvPr>
        </p:nvGraphicFramePr>
        <p:xfrm>
          <a:off x="755576" y="1268760"/>
          <a:ext cx="7560840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2_Склон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Скругленный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2_Скругленный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Сеть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2_Сеть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2_Разрез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Уровень">
  <a:themeElements>
    <a:clrScheme name="Уровень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2_Уровень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Уровень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11372</TotalTime>
  <Words>199</Words>
  <Application>Microsoft Office PowerPoint</Application>
  <PresentationFormat>Экран (4:3)</PresentationFormat>
  <Paragraphs>86</Paragraphs>
  <Slides>16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Оформление по умолчанию</vt:lpstr>
      <vt:lpstr>2_Склон</vt:lpstr>
      <vt:lpstr>2_Скругленный</vt:lpstr>
      <vt:lpstr>2_Сеть</vt:lpstr>
      <vt:lpstr>2_Разрез</vt:lpstr>
      <vt:lpstr>2_Уровень</vt:lpstr>
      <vt:lpstr>Воздушный поток</vt:lpstr>
      <vt:lpstr>Слайд 1</vt:lpstr>
      <vt:lpstr>Отгружено продукции собственного производства, выполнено работ,   услуг собственными силами  крупными и средними организациями</vt:lpstr>
      <vt:lpstr>Производство мяса  в сельскохозяйственных организациях</vt:lpstr>
      <vt:lpstr>Производство молока  в сельскохозяйственных организациях</vt:lpstr>
      <vt:lpstr>Поголовье скота  в сельскохозяйственных организациях</vt:lpstr>
      <vt:lpstr>Надой молока на 1 корову  в сельскохозяйственных организациях</vt:lpstr>
      <vt:lpstr>Финансовые результаты деятельности                                                      крупных и средних организаций  (сальдо прибылей и убытков)</vt:lpstr>
      <vt:lpstr>Введено в действие жилых домов</vt:lpstr>
      <vt:lpstr>Фонд начисленной заработной платы по крупным и средним организациям</vt:lpstr>
      <vt:lpstr>Среднемесячная начисленная заработная плата   по крупным и средним организациям</vt:lpstr>
      <vt:lpstr>Среднемесячная заработная плата  по отраслям по крупным и средним организациям</vt:lpstr>
      <vt:lpstr>Оборот розничной торговли</vt:lpstr>
      <vt:lpstr>Количество объектов,  учтенных в статрегистре Росстата </vt:lpstr>
      <vt:lpstr>Собственные доходы бюджетов</vt:lpstr>
      <vt:lpstr>Структура и выполнение плана доходов  бюджетов поселений       </vt:lpstr>
      <vt:lpstr>СПАСИБО ЗА ВНИМАНИЕ</vt:lpstr>
    </vt:vector>
  </TitlesOfParts>
  <Company>Etkul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1</cp:lastModifiedBy>
  <cp:revision>313</cp:revision>
  <cp:lastPrinted>2017-08-21T05:18:43Z</cp:lastPrinted>
  <dcterms:created xsi:type="dcterms:W3CDTF">2008-01-23T02:58:16Z</dcterms:created>
  <dcterms:modified xsi:type="dcterms:W3CDTF">2018-05-24T09:21:45Z</dcterms:modified>
</cp:coreProperties>
</file>